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52"/>
  </p:notesMasterIdLst>
  <p:sldIdLst>
    <p:sldId id="257" r:id="rId10"/>
    <p:sldId id="258" r:id="rId11"/>
    <p:sldId id="259" r:id="rId12"/>
    <p:sldId id="260" r:id="rId13"/>
    <p:sldId id="262" r:id="rId14"/>
    <p:sldId id="261"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30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574" autoAdjust="0"/>
    <p:restoredTop sz="94660"/>
  </p:normalViewPr>
  <p:slideViewPr>
    <p:cSldViewPr>
      <p:cViewPr varScale="1">
        <p:scale>
          <a:sx n="73" d="100"/>
          <a:sy n="73" d="100"/>
        </p:scale>
        <p:origin x="-125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5F2E8-50B0-4842-9697-ABCFB5C996A4}" type="datetimeFigureOut">
              <a:rPr lang="en-US" smtClean="0"/>
              <a:pPr/>
              <a:t>3/29/2020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65568-13B6-4D1F-93D7-CE3F536CD28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0E0B6-36F9-4AED-AA0F-B415EE94237C}"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B0E0B6-36F9-4AED-AA0F-B415EE94237C}"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3F85888-D936-4D77-865F-B7865A6BE899}" type="datetimeFigureOut">
              <a:rPr lang="en-IN" smtClean="0"/>
              <a:pPr/>
              <a:t>29-03-2020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1C14691-2588-48B6-BBE9-A373D499E35E}"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3F85888-D936-4D77-865F-B7865A6BE899}" type="datetimeFigureOut">
              <a:rPr lang="en-IN" smtClean="0"/>
              <a:pPr/>
              <a:t>29-03-2020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1C14691-2588-48B6-BBE9-A373D499E35E}"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3F85888-D936-4D77-865F-B7865A6BE899}" type="datetimeFigureOut">
              <a:rPr lang="en-IN" smtClean="0"/>
              <a:pPr/>
              <a:t>29-03-2020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1C14691-2588-48B6-BBE9-A373D499E35E}" type="slidenum">
              <a:rPr lang="en-IN" smtClean="0"/>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lgn="ctr" eaLnBrk="1" latinLnBrk="0" hangingPunct="1"/>
            <a:fld id="{23A271A1-F6D6-438B-A432-4747EE7ECD40}" type="datetimeFigureOut">
              <a:rPr lang="en-US" smtClean="0"/>
              <a:pPr algn="ctr" eaLnBrk="1" latinLnBrk="0" hangingPunct="1"/>
              <a:t>3/29/2020</a:t>
            </a:fld>
            <a:endParaRPr lang="en-US" sz="2000" dirty="0">
              <a:solidFill>
                <a:srgbClr val="FFFFFF"/>
              </a:solidFill>
            </a:endParaRP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0C94032-CD4C-4C25-B0C2-CEC720522D92}" type="slidenum">
              <a:rPr kumimoji="0" lang="en-US" smtClean="0"/>
              <a:pPr/>
              <a:t>‹#›</a:t>
            </a:fld>
            <a:endParaRPr kumimoji="0" lang="en-US" dirty="0">
              <a:solidFill>
                <a:schemeClr val="tx2"/>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pPr algn="r" eaLnBrk="1" latinLnBrk="0" hangingPunct="1"/>
            <a:endParaRPr kumimoji="0" lang="en-US" dirty="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A271A1-F6D6-438B-A432-4747EE7ECD40}" type="datetimeFigureOut">
              <a:rPr lang="en-US" smtClean="0"/>
              <a:pPr/>
              <a:t>3/29/2020</a:t>
            </a:fld>
            <a:endParaRPr lang="en-US" dirty="0"/>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3A271A1-F6D6-438B-A432-4747EE7ECD40}" type="datetimeFigureOut">
              <a:rPr lang="en-US" smtClean="0"/>
              <a:pPr/>
              <a:t>3/29/2020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3A271A1-F6D6-438B-A432-4747EE7ECD40}" type="datetimeFigureOut">
              <a:rPr lang="en-US" smtClean="0"/>
              <a:pPr/>
              <a:t>3/29/2020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pPr algn="ctr" eaLnBrk="1" latinLnBrk="0" hangingPunct="1"/>
            <a:fld id="{F0C94032-CD4C-4C25-B0C2-CEC720522D92}" type="slidenum">
              <a:rPr kumimoji="0" lang="en-US" smtClean="0"/>
              <a:pPr algn="ctr" eaLnBrk="1" latinLnBrk="0" hangingPunct="1"/>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3A271A1-F6D6-438B-A432-4747EE7ECD40}" type="datetimeFigureOut">
              <a:rPr lang="en-US" smtClean="0"/>
              <a:pPr/>
              <a:t>3/29/2020</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pPr algn="ctr" eaLnBrk="1" latinLnBrk="0" hangingPunct="1"/>
            <a:fld id="{F0C94032-CD4C-4C25-B0C2-CEC720522D92}" type="slidenum">
              <a:rPr kumimoji="0" lang="en-US" smtClean="0"/>
              <a:pPr algn="ctr" eaLnBrk="1" latinLnBrk="0" hangingPunct="1"/>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3A271A1-F6D6-438B-A432-4747EE7ECD40}" type="datetimeFigureOut">
              <a:rPr lang="en-US" smtClean="0"/>
              <a:pPr/>
              <a:t>3/29/2020</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F0C94032-CD4C-4C25-B0C2-CEC720522D92}" type="slidenum">
              <a:rPr kumimoji="0" lang="en-US" smtClean="0"/>
              <a:pPr/>
              <a:t>‹#›</a:t>
            </a:fld>
            <a:endParaRPr kumimoji="0" lang="en-US" dirty="0">
              <a:solidFill>
                <a:srgbClr val="FFFFFF"/>
              </a:solidFi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3A271A1-F6D6-438B-A432-4747EE7ECD40}" type="datetimeFigureOut">
              <a:rPr lang="en-US" smtClean="0"/>
              <a:pPr/>
              <a:t>3/29/2020</a:t>
            </a:fld>
            <a:endParaRPr lang="en-US"/>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p:txBody>
          <a:bodyPr/>
          <a:lstStyle>
            <a:extLst/>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3A271A1-F6D6-438B-A432-4747EE7ECD40}" type="datetimeFigureOut">
              <a:rPr lang="en-US" smtClean="0"/>
              <a:pPr/>
              <a:t>3/29/2020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0C94032-CD4C-4C25-B0C2-CEC720522D92}" type="slidenum">
              <a:rPr kumimoji="0" lang="en-US" smtClean="0"/>
              <a:pPr/>
              <a:t>‹#›</a:t>
            </a:fld>
            <a:endParaRPr kumimoji="0" lang="en-US" dirty="0">
              <a:solidFill>
                <a:srgbClr val="FFFFFF"/>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3F85888-D936-4D77-865F-B7865A6BE899}" type="datetimeFigureOut">
              <a:rPr lang="en-IN" smtClean="0"/>
              <a:pPr/>
              <a:t>29-03-2020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1C14691-2588-48B6-BBE9-A373D499E35E}" type="slidenum">
              <a:rPr lang="en-IN" smtClean="0"/>
              <a:pPr/>
              <a:t>‹#›</a:t>
            </a:fld>
            <a:endParaRPr lang="en-I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23A271A1-F6D6-438B-A432-4747EE7ECD40}" type="datetimeFigureOut">
              <a:rPr lang="en-US" smtClean="0"/>
              <a:pPr/>
              <a:t>3/29/2020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A271A1-F6D6-438B-A432-4747EE7ECD40}" type="datetimeFigureOut">
              <a:rPr lang="en-US" smtClean="0"/>
              <a:pPr/>
              <a:t>3/29/2020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F0C94032-CD4C-4C25-B0C2-CEC720522D92}"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A271A1-F6D6-438B-A432-4747EE7ECD40}" type="datetimeFigureOut">
              <a:rPr lang="en-US" smtClean="0"/>
              <a:pPr/>
              <a:t>3/29/2020</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F0C94032-CD4C-4C25-B0C2-CEC720522D92}" type="slidenum">
              <a:rPr kumimoji="0" lang="en-US" smtClean="0"/>
              <a:pPr/>
              <a:t>‹#›</a:t>
            </a:fld>
            <a:endParaRPr kumimoji="0"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lgn="ctr" eaLnBrk="1" latinLnBrk="0" hangingPunct="1"/>
            <a:fld id="{23A271A1-F6D6-438B-A432-4747EE7ECD40}" type="datetimeFigureOut">
              <a:rPr lang="en-US" smtClean="0"/>
              <a:pPr algn="ctr" eaLnBrk="1" latinLnBrk="0" hangingPunct="1"/>
              <a:t>3/29/2020</a:t>
            </a:fld>
            <a:endParaRPr lang="en-US" sz="2000" dirty="0">
              <a:solidFill>
                <a:srgbClr val="FFFFFF"/>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lgn="r" eaLnBrk="1" latinLnBrk="0" hangingPunct="1"/>
            <a:endParaRPr kumimoji="0" lang="en-US" dirty="0">
              <a:solidFill>
                <a:schemeClr val="tx2"/>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0C94032-CD4C-4C25-B0C2-CEC720522D92}" type="slidenum">
              <a:rPr kumimoji="0" lang="en-US" smtClean="0"/>
              <a:pPr/>
              <a:t>‹#›</a:t>
            </a:fld>
            <a:endParaRPr kumimoji="0" lang="en-US" dirty="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3A271A1-F6D6-438B-A432-4747EE7ECD40}" type="datetimeFigureOut">
              <a:rPr lang="en-US" smtClean="0"/>
              <a:pPr/>
              <a:t>3/29/2020</a:t>
            </a:fld>
            <a:endParaRPr lang="en-US" dirty="0"/>
          </a:p>
        </p:txBody>
      </p:sp>
      <p:sp>
        <p:nvSpPr>
          <p:cNvPr id="9" name="Slide Number Placeholder 8"/>
          <p:cNvSpPr>
            <a:spLocks noGrp="1"/>
          </p:cNvSpPr>
          <p:nvPr>
            <p:ph type="sldNum" sz="quarter" idx="15"/>
          </p:nvPr>
        </p:nvSpPr>
        <p:spPr/>
        <p:txBody>
          <a:bodyPr rtlCol="0"/>
          <a:lstStyle/>
          <a:p>
            <a:fld id="{F0C94032-CD4C-4C25-B0C2-CEC720522D92}" type="slidenum">
              <a:rPr kumimoji="0" lang="en-US" smtClean="0"/>
              <a:pPr/>
              <a:t>‹#›</a:t>
            </a:fld>
            <a:endParaRPr kumimoji="0" lang="en-US" dirty="0">
              <a:solidFill>
                <a:srgbClr val="FFFFFF"/>
              </a:solidFill>
            </a:endParaRPr>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3A271A1-F6D6-438B-A432-4747EE7ECD40}" type="datetimeFigureOut">
              <a:rPr lang="en-US" smtClean="0"/>
              <a:pPr/>
              <a:t>3/29/2020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3A271A1-F6D6-438B-A432-4747EE7ECD40}" type="datetimeFigureOut">
              <a:rPr lang="en-US" smtClean="0"/>
              <a:pPr/>
              <a:t>3/29/2020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3A271A1-F6D6-438B-A432-4747EE7ECD40}" type="datetimeFigureOut">
              <a:rPr lang="en-US" smtClean="0"/>
              <a:pPr/>
              <a:t>3/29/2020</a:t>
            </a:fld>
            <a:endParaRPr lang="en-US"/>
          </a:p>
        </p:txBody>
      </p:sp>
      <p:sp>
        <p:nvSpPr>
          <p:cNvPr id="7" name="Slide Number Placeholder 6"/>
          <p:cNvSpPr>
            <a:spLocks noGrp="1"/>
          </p:cNvSpPr>
          <p:nvPr>
            <p:ph type="sldNum" sz="quarter" idx="11"/>
          </p:nvPr>
        </p:nvSpPr>
        <p:spPr/>
        <p:txBody>
          <a:bodyPr rtlCol="0"/>
          <a:lstStyle/>
          <a:p>
            <a:fld id="{F0C94032-CD4C-4C25-B0C2-CEC720522D92}" type="slidenum">
              <a:rPr kumimoji="0" lang="en-US" smtClean="0"/>
              <a:pPr/>
              <a:t>‹#›</a:t>
            </a:fld>
            <a:endParaRPr kumimoji="0" lang="en-US" dirty="0">
              <a:solidFill>
                <a:srgbClr val="FFFFFF"/>
              </a:solidFill>
            </a:endParaRPr>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3/29/2020</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F85888-D936-4D77-865F-B7865A6BE899}" type="datetimeFigureOut">
              <a:rPr lang="en-IN" smtClean="0"/>
              <a:pPr/>
              <a:t>29-03-2020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1C14691-2588-48B6-BBE9-A373D499E35E}" type="slidenum">
              <a:rPr lang="en-IN" smtClean="0"/>
              <a:pPr/>
              <a:t>‹#›</a:t>
            </a:fld>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3A271A1-F6D6-438B-A432-4747EE7ECD40}" type="datetimeFigureOut">
              <a:rPr lang="en-US" smtClean="0"/>
              <a:pPr/>
              <a:t>3/29/2020</a:t>
            </a:fld>
            <a:endParaRPr lang="en-US"/>
          </a:p>
        </p:txBody>
      </p:sp>
      <p:sp>
        <p:nvSpPr>
          <p:cNvPr id="22" name="Slide Number Placeholder 21"/>
          <p:cNvSpPr>
            <a:spLocks noGrp="1"/>
          </p:cNvSpPr>
          <p:nvPr>
            <p:ph type="sldNum" sz="quarter" idx="15"/>
          </p:nvPr>
        </p:nvSpPr>
        <p:spPr/>
        <p:txBody>
          <a:bodyPr rtlCol="0"/>
          <a:lstStyle/>
          <a:p>
            <a:fld id="{F0C94032-CD4C-4C25-B0C2-CEC720522D92}" type="slidenum">
              <a:rPr kumimoji="0" lang="en-US" smtClean="0"/>
              <a:pPr/>
              <a:t>‹#›</a:t>
            </a:fld>
            <a:endParaRPr kumimoji="0" lang="en-US" dirty="0">
              <a:solidFill>
                <a:srgbClr val="FFFFFF"/>
              </a:solidFill>
            </a:endParaRPr>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3A271A1-F6D6-438B-A432-4747EE7ECD40}" type="datetimeFigureOut">
              <a:rPr lang="en-US" smtClean="0"/>
              <a:pPr/>
              <a:t>3/29/2020</a:t>
            </a:fld>
            <a:endParaRPr lang="en-US"/>
          </a:p>
        </p:txBody>
      </p:sp>
      <p:sp>
        <p:nvSpPr>
          <p:cNvPr id="18" name="Slide Number Placeholder 17"/>
          <p:cNvSpPr>
            <a:spLocks noGrp="1"/>
          </p:cNvSpPr>
          <p:nvPr>
            <p:ph type="sldNum" sz="quarter" idx="11"/>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21" name="Footer Placeholder 20"/>
          <p:cNvSpPr>
            <a:spLocks noGrp="1"/>
          </p:cNvSpPr>
          <p:nvPr>
            <p:ph type="ftr" sz="quarter" idx="12"/>
          </p:nvPr>
        </p:nvSpPr>
        <p:spPr/>
        <p:txBody>
          <a:bodyPr rtlCol="0"/>
          <a:lstStyle/>
          <a:p>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3/29/2020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lgn="ctr" eaLnBrk="1" latinLnBrk="0" hangingPunct="1"/>
            <a:fld id="{23A271A1-F6D6-438B-A432-4747EE7ECD40}" type="datetimeFigureOut">
              <a:rPr lang="en-US" smtClean="0"/>
              <a:pPr algn="ctr" eaLnBrk="1" latinLnBrk="0" hangingPunct="1"/>
              <a:t>3/29/2020</a:t>
            </a:fld>
            <a:endParaRPr lang="en-US" sz="2000" dirty="0">
              <a:solidFill>
                <a:srgbClr val="FFFFFF"/>
              </a:solidFill>
            </a:endParaRPr>
          </a:p>
        </p:txBody>
      </p:sp>
      <p:sp>
        <p:nvSpPr>
          <p:cNvPr id="20" name="Footer Placeholder 19"/>
          <p:cNvSpPr>
            <a:spLocks noGrp="1"/>
          </p:cNvSpPr>
          <p:nvPr>
            <p:ph type="ftr" sz="quarter" idx="11"/>
          </p:nvPr>
        </p:nvSpPr>
        <p:spPr/>
        <p:txBody>
          <a:bodyPr/>
          <a:lstStyle>
            <a:extLst/>
          </a:lstStyle>
          <a:p>
            <a:pPr algn="r" eaLnBrk="1" latinLnBrk="0" hangingPunct="1"/>
            <a:endParaRPr kumimoji="0" lang="en-US" dirty="0">
              <a:solidFill>
                <a:schemeClr val="tx2"/>
              </a:solidFill>
            </a:endParaRPr>
          </a:p>
        </p:txBody>
      </p:sp>
      <p:sp>
        <p:nvSpPr>
          <p:cNvPr id="10" name="Slide Number Placeholder 9"/>
          <p:cNvSpPr>
            <a:spLocks noGrp="1"/>
          </p:cNvSpPr>
          <p:nvPr>
            <p:ph type="sldNum" sz="quarter" idx="12"/>
          </p:nvPr>
        </p:nvSpPr>
        <p:spPr/>
        <p:txBody>
          <a:bodyPr/>
          <a:lstStyle>
            <a:extLst/>
          </a:lstStyle>
          <a:p>
            <a:fld id="{F0C94032-CD4C-4C25-B0C2-CEC720522D92}" type="slidenum">
              <a:rPr kumimoji="0" lang="en-US" smtClean="0"/>
              <a:pPr/>
              <a:t>‹#›</a:t>
            </a:fld>
            <a:endParaRPr kumimoji="0" lang="en-US" dirty="0">
              <a:solidFill>
                <a:schemeClr val="tx2"/>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A271A1-F6D6-438B-A432-4747EE7ECD40}" type="datetimeFigureOut">
              <a:rPr lang="en-US" smtClean="0"/>
              <a:pPr/>
              <a:t>3/29/2020</a:t>
            </a:fld>
            <a:endParaRPr lang="en-US" dirty="0"/>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3A271A1-F6D6-438B-A432-4747EE7ECD40}" type="datetimeFigureOut">
              <a:rPr lang="en-US" smtClean="0"/>
              <a:pPr/>
              <a:t>3/29/2020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3A271A1-F6D6-438B-A432-4747EE7ECD40}" type="datetimeFigureOut">
              <a:rPr lang="en-US" smtClean="0"/>
              <a:pPr/>
              <a:t>3/29/2020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algn="ctr" eaLnBrk="1" latinLnBrk="0" hangingPunct="1"/>
            <a:fld id="{F0C94032-CD4C-4C25-B0C2-CEC720522D92}" type="slidenum">
              <a:rPr kumimoji="0" lang="en-US" smtClean="0"/>
              <a:pPr algn="ctr" eaLnBrk="1" latinLnBrk="0" hangingPunct="1"/>
              <a:t>‹#›</a:t>
            </a:fld>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3A271A1-F6D6-438B-A432-4747EE7ECD40}" type="datetimeFigureOut">
              <a:rPr lang="en-US" smtClean="0"/>
              <a:pPr/>
              <a:t>3/29/2020</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pPr algn="ctr" eaLnBrk="1" latinLnBrk="0" hangingPunct="1"/>
            <a:fld id="{F0C94032-CD4C-4C25-B0C2-CEC720522D92}" type="slidenum">
              <a:rPr kumimoji="0" lang="en-US" smtClean="0"/>
              <a:pPr algn="ctr" eaLnBrk="1" latinLnBrk="0" hangingPunct="1"/>
              <a:t>‹#›</a:t>
            </a:fld>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3A271A1-F6D6-438B-A432-4747EE7ECD40}" type="datetimeFigureOut">
              <a:rPr lang="en-US" smtClean="0"/>
              <a:pPr/>
              <a:t>3/29/2020</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3F85888-D936-4D77-865F-B7865A6BE899}" type="datetimeFigureOut">
              <a:rPr lang="en-IN" smtClean="0"/>
              <a:pPr/>
              <a:t>29-03-2020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1C14691-2588-48B6-BBE9-A373D499E35E}" type="slidenum">
              <a:rPr lang="en-IN" smtClean="0"/>
              <a:pPr/>
              <a:t>‹#›</a:t>
            </a:fld>
            <a:endParaRPr lang="en-IN"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3A271A1-F6D6-438B-A432-4747EE7ECD40}" type="datetimeFigureOut">
              <a:rPr lang="en-US" smtClean="0"/>
              <a:pPr/>
              <a:t>3/29/2020</a:t>
            </a:fld>
            <a:endParaRPr lang="en-US"/>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p:txBody>
          <a:bodyPr/>
          <a:lstStyle>
            <a:extLst/>
          </a:lstStyle>
          <a:p>
            <a:fld id="{F0C94032-CD4C-4C25-B0C2-CEC720522D92}" type="slidenum">
              <a:rPr kumimoji="0" lang="en-US" smtClean="0"/>
              <a:pPr/>
              <a:t>‹#›</a:t>
            </a:fld>
            <a:endParaRPr kumimoji="0" lang="en-US" dirty="0">
              <a:solidFill>
                <a:schemeClr val="tx2"/>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3A271A1-F6D6-438B-A432-4747EE7ECD40}" type="datetimeFigureOut">
              <a:rPr lang="en-US" smtClean="0"/>
              <a:pPr/>
              <a:t>3/29/2020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3A271A1-F6D6-438B-A432-4747EE7ECD40}" type="datetimeFigureOut">
              <a:rPr lang="en-US" smtClean="0"/>
              <a:pPr/>
              <a:t>3/29/2020</a:t>
            </a:fld>
            <a:endParaRPr lang="en-US"/>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A271A1-F6D6-438B-A432-4747EE7ECD40}" type="datetimeFigureOut">
              <a:rPr lang="en-US" smtClean="0"/>
              <a:pPr/>
              <a:t>3/29/2020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F0C94032-CD4C-4C25-B0C2-CEC720522D92}" type="slidenum">
              <a:rPr kumimoji="0" lang="en-US" smtClean="0"/>
              <a:pPr/>
              <a:t>‹#›</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A271A1-F6D6-438B-A432-4747EE7ECD40}" type="datetimeFigureOut">
              <a:rPr lang="en-US" smtClean="0"/>
              <a:pPr/>
              <a:t>3/29/2020</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F0C94032-CD4C-4C25-B0C2-CEC720522D92}" type="slidenum">
              <a:rPr kumimoji="0" lang="en-US" smtClean="0"/>
              <a:pPr/>
              <a:t>‹#›</a:t>
            </a:fld>
            <a:endParaRPr kumimoji="0"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C9A40E-FD95-42BD-B5C9-967344D0B680}"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ED9F10-FBD1-40EF-9572-92CAAD60C793}"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122595-E553-4E2C-B048-B3C546E73A75}"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91F4F7-333B-4BFB-97AA-39620C376775}"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6C9DE2-D543-40A5-8D36-3090237CCE0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3F85888-D936-4D77-865F-B7865A6BE899}" type="datetimeFigureOut">
              <a:rPr lang="en-IN" smtClean="0"/>
              <a:pPr/>
              <a:t>29-03-2020</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71C14691-2588-48B6-BBE9-A373D499E35E}" type="slidenum">
              <a:rPr lang="en-IN" smtClean="0"/>
              <a:pPr/>
              <a:t>‹#›</a:t>
            </a:fld>
            <a:endParaRPr lang="en-IN"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6EF8C9-A921-47CF-A478-E7C30A275612}"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126F7E-E41A-4663-93AE-ECECFD71C478}"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92FE03-377D-41F7-B5EB-3F7710846504}"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C734FE-3083-4CB3-AD82-84148DC39CF0}"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1700E7-9074-426E-82A8-1AA16F0CEAFC}"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907E6F-D28F-44A2-9AF6-352E96889164}"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167A48D-CFCE-412A-A0A0-C85194210853}" type="datetimeFigureOut">
              <a:rPr lang="en-US" smtClean="0"/>
              <a:pPr/>
              <a:t>3/29/2020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051E7012-3ACF-4DEB-8B40-E1C6EA4FC553}"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67A48D-CFCE-412A-A0A0-C85194210853}" type="datetimeFigureOut">
              <a:rPr lang="en-US" smtClean="0"/>
              <a:pPr/>
              <a:t>3/29/2020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1E7012-3ACF-4DEB-8B40-E1C6EA4FC553}"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167A48D-CFCE-412A-A0A0-C85194210853}" type="datetimeFigureOut">
              <a:rPr lang="en-US" smtClean="0"/>
              <a:pPr/>
              <a:t>3/29/2020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1E7012-3ACF-4DEB-8B40-E1C6EA4FC553}"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67A48D-CFCE-412A-A0A0-C85194210853}" type="datetimeFigureOut">
              <a:rPr lang="en-US" smtClean="0"/>
              <a:pPr/>
              <a:t>3/29/2020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1E7012-3ACF-4DEB-8B40-E1C6EA4FC5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3F85888-D936-4D77-865F-B7865A6BE899}" type="datetimeFigureOut">
              <a:rPr lang="en-IN" smtClean="0"/>
              <a:pPr/>
              <a:t>29-03-2020</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71C14691-2588-48B6-BBE9-A373D499E35E}" type="slidenum">
              <a:rPr lang="en-IN" smtClean="0"/>
              <a:pPr/>
              <a:t>‹#›</a:t>
            </a:fld>
            <a:endParaRPr lang="en-IN"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167A48D-CFCE-412A-A0A0-C85194210853}" type="datetimeFigureOut">
              <a:rPr lang="en-US" smtClean="0"/>
              <a:pPr/>
              <a:t>3/29/2020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51E7012-3ACF-4DEB-8B40-E1C6EA4FC553}"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67A48D-CFCE-412A-A0A0-C85194210853}" type="datetimeFigureOut">
              <a:rPr lang="en-US" smtClean="0"/>
              <a:pPr/>
              <a:t>3/29/2020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51E7012-3ACF-4DEB-8B40-E1C6EA4FC553}"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167A48D-CFCE-412A-A0A0-C85194210853}" type="datetimeFigureOut">
              <a:rPr lang="en-US" smtClean="0"/>
              <a:pPr/>
              <a:t>3/29/2020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51E7012-3ACF-4DEB-8B40-E1C6EA4FC553}"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67A48D-CFCE-412A-A0A0-C85194210853}" type="datetimeFigureOut">
              <a:rPr lang="en-US" smtClean="0"/>
              <a:pPr/>
              <a:t>3/29/2020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1E7012-3ACF-4DEB-8B40-E1C6EA4FC553}"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167A48D-CFCE-412A-A0A0-C85194210853}" type="datetimeFigureOut">
              <a:rPr lang="en-US" smtClean="0"/>
              <a:pPr/>
              <a:t>3/29/2020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051E7012-3ACF-4DEB-8B40-E1C6EA4FC553}"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67A48D-CFCE-412A-A0A0-C85194210853}" type="datetimeFigureOut">
              <a:rPr lang="en-US" smtClean="0"/>
              <a:pPr/>
              <a:t>3/29/2020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1E7012-3ACF-4DEB-8B40-E1C6EA4FC553}"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67A48D-CFCE-412A-A0A0-C85194210853}" type="datetimeFigureOut">
              <a:rPr lang="en-US" smtClean="0"/>
              <a:pPr/>
              <a:t>3/29/2020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1E7012-3ACF-4DEB-8B40-E1C6EA4FC553}"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E1636A7-4FD8-4F56-A460-CACBA160A477}" type="datetimeFigureOut">
              <a:rPr lang="en-US" smtClean="0"/>
              <a:pPr/>
              <a:t>3/29/2020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61A7B5D-5123-4DB6-84A4-024C840C8DA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1636A7-4FD8-4F56-A460-CACBA160A477}"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A7B5D-5123-4DB6-84A4-024C840C8DA6}"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1636A7-4FD8-4F56-A460-CACBA160A477}"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61A7B5D-5123-4DB6-84A4-024C840C8D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85888-D936-4D77-865F-B7865A6BE899}" type="datetimeFigureOut">
              <a:rPr lang="en-IN" smtClean="0"/>
              <a:pPr/>
              <a:t>29-03-2020</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71C14691-2588-48B6-BBE9-A373D499E35E}" type="slidenum">
              <a:rPr lang="en-IN" smtClean="0"/>
              <a:pPr/>
              <a:t>‹#›</a:t>
            </a:fld>
            <a:endParaRPr lang="en-IN"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1636A7-4FD8-4F56-A460-CACBA160A477}"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A7B5D-5123-4DB6-84A4-024C840C8DA6}"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E1636A7-4FD8-4F56-A460-CACBA160A477}" type="datetimeFigureOut">
              <a:rPr lang="en-US" smtClean="0"/>
              <a:pPr/>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A7B5D-5123-4DB6-84A4-024C840C8DA6}"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1636A7-4FD8-4F56-A460-CACBA160A477}" type="datetimeFigureOut">
              <a:rPr lang="en-US" smtClean="0"/>
              <a:pPr/>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A7B5D-5123-4DB6-84A4-024C840C8DA6}"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636A7-4FD8-4F56-A460-CACBA160A477}" type="datetimeFigureOut">
              <a:rPr lang="en-US" smtClean="0"/>
              <a:pPr/>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A7B5D-5123-4DB6-84A4-024C840C8DA6}"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1636A7-4FD8-4F56-A460-CACBA160A477}"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A7B5D-5123-4DB6-84A4-024C840C8DA6}"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1636A7-4FD8-4F56-A460-CACBA160A477}"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A7B5D-5123-4DB6-84A4-024C840C8DA6}"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1636A7-4FD8-4F56-A460-CACBA160A477}"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A7B5D-5123-4DB6-84A4-024C840C8DA6}"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1636A7-4FD8-4F56-A460-CACBA160A477}"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A7B5D-5123-4DB6-84A4-024C840C8DA6}"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6140D8-EE06-44CD-A075-92A614563C6E}"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2FCC-34D3-41E4-B7A1-96F52D015628}"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140D8-EE06-44CD-A075-92A614563C6E}"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2FCC-34D3-41E4-B7A1-96F52D0156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F85888-D936-4D77-865F-B7865A6BE899}" type="datetimeFigureOut">
              <a:rPr lang="en-IN" smtClean="0"/>
              <a:pPr/>
              <a:t>29-03-2020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1C14691-2588-48B6-BBE9-A373D499E35E}" type="slidenum">
              <a:rPr lang="en-IN" smtClean="0"/>
              <a:pPr/>
              <a:t>‹#›</a:t>
            </a:fld>
            <a:endParaRPr lang="en-IN"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40D8-EE06-44CD-A075-92A614563C6E}"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2FCC-34D3-41E4-B7A1-96F52D015628}"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6140D8-EE06-44CD-A075-92A614563C6E}"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E2FCC-34D3-41E4-B7A1-96F52D015628}"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6140D8-EE06-44CD-A075-92A614563C6E}" type="datetimeFigureOut">
              <a:rPr lang="en-US" smtClean="0"/>
              <a:pPr/>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E2FCC-34D3-41E4-B7A1-96F52D015628}"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6140D8-EE06-44CD-A075-92A614563C6E}" type="datetimeFigureOut">
              <a:rPr lang="en-US" smtClean="0"/>
              <a:pPr/>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E2FCC-34D3-41E4-B7A1-96F52D015628}"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140D8-EE06-44CD-A075-92A614563C6E}" type="datetimeFigureOut">
              <a:rPr lang="en-US" smtClean="0"/>
              <a:pPr/>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E2FCC-34D3-41E4-B7A1-96F52D015628}"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140D8-EE06-44CD-A075-92A614563C6E}"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E2FCC-34D3-41E4-B7A1-96F52D015628}"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140D8-EE06-44CD-A075-92A614563C6E}"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E2FCC-34D3-41E4-B7A1-96F52D015628}"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140D8-EE06-44CD-A075-92A614563C6E}"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2FCC-34D3-41E4-B7A1-96F52D015628}"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140D8-EE06-44CD-A075-92A614563C6E}"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2FCC-34D3-41E4-B7A1-96F52D015628}"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4C0602-A861-4B3B-B9B0-999761E44F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F85888-D936-4D77-865F-B7865A6BE899}" type="datetimeFigureOut">
              <a:rPr lang="en-IN" smtClean="0"/>
              <a:pPr/>
              <a:t>29-03-2020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1C14691-2588-48B6-BBE9-A373D499E35E}" type="slidenum">
              <a:rPr lang="en-IN" smtClean="0"/>
              <a:pPr/>
              <a:t>‹#›</a:t>
            </a:fld>
            <a:endParaRPr lang="en-IN"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F808CD-79BA-4428-BF1F-CBBC1BAFEDF5}"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505BF-F6E8-44DD-875E-934A572F21B9}"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5827AC-AABF-45CF-8C44-38212BD15972}"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195AA5-D2BA-4EE4-B480-8405863A9CEB}"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779370-33CA-4B00-8402-B4EBB69933D5}"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458C46-9FCF-4881-9BB9-CD1DF1EEA96F}"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02EFD8-C865-44A1-B9E6-27F403BB17CB}"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10C809-9FAD-4EEE-A203-34DDC69A6EB7}"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936A04-A513-43D2-BF24-B23482211421}"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F235B1-ECF2-4DD3-88F5-B171E56BCB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6.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85888-D936-4D77-865F-B7865A6BE899}" type="datetimeFigureOut">
              <a:rPr lang="en-IN" smtClean="0"/>
              <a:pPr/>
              <a:t>29-03-2020</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14691-2588-48B6-BBE9-A373D499E35E}"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400" dirty="0">
              <a:solidFill>
                <a:schemeClr val="tx2"/>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3A271A1-F6D6-438B-A432-4747EE7ECD40}" type="datetimeFigureOut">
              <a:rPr lang="en-US" smtClean="0"/>
              <a:pPr/>
              <a:t>3/29/2020</a:t>
            </a:fld>
            <a:endParaRPr lang="en-US" sz="1400" dirty="0">
              <a:solidFill>
                <a:schemeClr val="tx2"/>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3A271A1-F6D6-438B-A432-4747EE7ECD40}" type="datetimeFigureOut">
              <a:rPr lang="en-US" smtClean="0"/>
              <a:pPr/>
              <a:t>3/29/2020</a:t>
            </a:fld>
            <a:endParaRPr lang="en-US" sz="1400"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r" eaLnBrk="1" latinLnBrk="0" hangingPunct="1"/>
            <a:endParaRPr kumimoji="0" lang="en-US" sz="1400"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3A271A1-F6D6-438B-A432-4747EE7ECD40}" type="datetimeFigureOut">
              <a:rPr lang="en-US" smtClean="0"/>
              <a:pPr/>
              <a:t>3/29/2020</a:t>
            </a:fld>
            <a:endParaRPr lang="en-US" sz="1400" dirty="0">
              <a:solidFill>
                <a:schemeClr val="tx2"/>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eaLnBrk="1" latinLnBrk="0" hangingPunct="1"/>
            <a:endParaRPr kumimoji="0" lang="en-US" sz="1400" dirty="0">
              <a:solidFill>
                <a:schemeClr val="tx2"/>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A51DD37-64B4-4566-82AA-4E7E82A4BC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167A48D-CFCE-412A-A0A0-C85194210853}" type="datetimeFigureOut">
              <a:rPr lang="en-US" smtClean="0"/>
              <a:pPr/>
              <a:t>3/29/2020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51E7012-3ACF-4DEB-8B40-E1C6EA4FC55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E1636A7-4FD8-4F56-A460-CACBA160A477}" type="datetimeFigureOut">
              <a:rPr lang="en-US" smtClean="0"/>
              <a:pPr/>
              <a:t>3/29/2020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61A7B5D-5123-4DB6-84A4-024C840C8DA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140D8-EE06-44CD-A075-92A614563C6E}" type="datetimeFigureOut">
              <a:rPr lang="en-US" smtClean="0"/>
              <a:pPr/>
              <a:t>3/29/2020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E2FCC-34D3-41E4-B7A1-96F52D0156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638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638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F5B5A6D5-04F5-4BDF-AC6A-F46D9D660B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6" charset="0"/>
        </a:defRPr>
      </a:lvl2pPr>
      <a:lvl3pPr algn="ctr" rtl="0" eaLnBrk="0" fontAlgn="base" hangingPunct="0">
        <a:spcBef>
          <a:spcPct val="0"/>
        </a:spcBef>
        <a:spcAft>
          <a:spcPct val="0"/>
        </a:spcAft>
        <a:defRPr sz="4400">
          <a:solidFill>
            <a:schemeClr val="tx2"/>
          </a:solidFill>
          <a:latin typeface="Times New Roman" pitchFamily="16" charset="0"/>
        </a:defRPr>
      </a:lvl3pPr>
      <a:lvl4pPr algn="ctr" rtl="0" eaLnBrk="0" fontAlgn="base" hangingPunct="0">
        <a:spcBef>
          <a:spcPct val="0"/>
        </a:spcBef>
        <a:spcAft>
          <a:spcPct val="0"/>
        </a:spcAft>
        <a:defRPr sz="4400">
          <a:solidFill>
            <a:schemeClr val="tx2"/>
          </a:solidFill>
          <a:latin typeface="Times New Roman" pitchFamily="16" charset="0"/>
        </a:defRPr>
      </a:lvl4pPr>
      <a:lvl5pPr algn="ctr" rtl="0" eaLnBrk="0" fontAlgn="base" hangingPunct="0">
        <a:spcBef>
          <a:spcPct val="0"/>
        </a:spcBef>
        <a:spcAft>
          <a:spcPct val="0"/>
        </a:spcAft>
        <a:defRPr sz="4400">
          <a:solidFill>
            <a:schemeClr val="tx2"/>
          </a:solidFill>
          <a:latin typeface="Times New Roman" pitchFamily="16" charset="0"/>
        </a:defRPr>
      </a:lvl5pPr>
      <a:lvl6pPr marL="457200" algn="ctr" rtl="0" fontAlgn="base">
        <a:spcBef>
          <a:spcPct val="0"/>
        </a:spcBef>
        <a:spcAft>
          <a:spcPct val="0"/>
        </a:spcAft>
        <a:defRPr sz="4400">
          <a:solidFill>
            <a:schemeClr val="tx2"/>
          </a:solidFill>
          <a:latin typeface="Times New Roman" pitchFamily="16" charset="0"/>
        </a:defRPr>
      </a:lvl6pPr>
      <a:lvl7pPr marL="914400" algn="ctr" rtl="0" fontAlgn="base">
        <a:spcBef>
          <a:spcPct val="0"/>
        </a:spcBef>
        <a:spcAft>
          <a:spcPct val="0"/>
        </a:spcAft>
        <a:defRPr sz="4400">
          <a:solidFill>
            <a:schemeClr val="tx2"/>
          </a:solidFill>
          <a:latin typeface="Times New Roman" pitchFamily="16" charset="0"/>
        </a:defRPr>
      </a:lvl7pPr>
      <a:lvl8pPr marL="1371600" algn="ctr" rtl="0" fontAlgn="base">
        <a:spcBef>
          <a:spcPct val="0"/>
        </a:spcBef>
        <a:spcAft>
          <a:spcPct val="0"/>
        </a:spcAft>
        <a:defRPr sz="4400">
          <a:solidFill>
            <a:schemeClr val="tx2"/>
          </a:solidFill>
          <a:latin typeface="Times New Roman" pitchFamily="16" charset="0"/>
        </a:defRPr>
      </a:lvl8pPr>
      <a:lvl9pPr marL="1828800" algn="ctr" rtl="0" fontAlgn="base">
        <a:spcBef>
          <a:spcPct val="0"/>
        </a:spcBef>
        <a:spcAft>
          <a:spcPct val="0"/>
        </a:spcAft>
        <a:defRPr sz="4400">
          <a:solidFill>
            <a:schemeClr val="tx2"/>
          </a:solidFill>
          <a:latin typeface="Times New Roman" pitchFamily="1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7.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8.jpe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67.xml"/><Relationship Id="rId1" Type="http://schemas.openxmlformats.org/officeDocument/2006/relationships/themeOverride" Target="../theme/themeOverride3.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67.xml"/><Relationship Id="rId1" Type="http://schemas.openxmlformats.org/officeDocument/2006/relationships/themeOverride" Target="../theme/themeOverride4.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67.xml"/><Relationship Id="rId1" Type="http://schemas.openxmlformats.org/officeDocument/2006/relationships/themeOverride" Target="../theme/themeOverride5.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84.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84.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audio" Target="../media/audio1.wav"/><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3.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lum bright="22000" contrast="-17000"/>
          </a:blip>
          <a:srcRect/>
          <a:stretch>
            <a:fillRect/>
          </a:stretch>
        </p:blipFill>
        <p:spPr bwMode="auto">
          <a:xfrm>
            <a:off x="251520" y="116632"/>
            <a:ext cx="8640960" cy="6480720"/>
          </a:xfrm>
          <a:prstGeom prst="rect">
            <a:avLst/>
          </a:prstGeom>
          <a:noFill/>
          <a:ln w="9525">
            <a:noFill/>
            <a:miter lim="800000"/>
            <a:headEnd/>
            <a:tailEnd/>
          </a:ln>
        </p:spPr>
      </p:pic>
      <p:sp>
        <p:nvSpPr>
          <p:cNvPr id="2" name="Title 1"/>
          <p:cNvSpPr>
            <a:spLocks noGrp="1"/>
          </p:cNvSpPr>
          <p:nvPr>
            <p:ph type="ctrTitle"/>
          </p:nvPr>
        </p:nvSpPr>
        <p:spPr>
          <a:xfrm>
            <a:off x="685800" y="1142984"/>
            <a:ext cx="7772400" cy="4500594"/>
          </a:xfrm>
        </p:spPr>
        <p:txBody>
          <a:bodyPr>
            <a:noAutofit/>
          </a:bodyPr>
          <a:lstStyle/>
          <a:p>
            <a:r>
              <a:rPr lang="en-US" sz="7200" b="1" u="sng" dirty="0" smtClean="0">
                <a:latin typeface="Arial Rounded MT Bold" pitchFamily="34" charset="0"/>
              </a:rPr>
              <a:t>CROP PRODUCTION AND MANAGEMENT</a:t>
            </a:r>
            <a:endParaRPr lang="en-IN" sz="7200" b="1" u="sng" dirty="0">
              <a:latin typeface="Arial Rounded MT Bold"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1000"/>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a:xfrm>
            <a:off x="914400" y="0"/>
            <a:ext cx="683379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Applying Fertilizers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0" y="1981200"/>
            <a:ext cx="8534400" cy="4247317"/>
          </a:xfrm>
          <a:prstGeom prst="rect">
            <a:avLst/>
          </a:prstGeom>
          <a:noFill/>
        </p:spPr>
        <p:txBody>
          <a:bodyPr wrap="squar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Eventually , the soil even turn infertile. </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To avoid this situation , farmers often add substance called fertilizers. </a:t>
            </a: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Clr clrSpc="rgb">
                                      <p:cBhvr override="childStyle">
                                        <p:cTn id="11" dur="100" fill="hold"/>
                                        <p:tgtEl>
                                          <p:spTgt spid="6"/>
                                        </p:tgtEl>
                                        <p:attrNameLst>
                                          <p:attrName>style.color</p:attrName>
                                        </p:attrNameLst>
                                      </p:cBhvr>
                                      <p:to>
                                        <a:schemeClr val="bg2"/>
                                      </p:to>
                                    </p:animClr>
                                    <p:animClr clrSpc="rgb">
                                      <p:cBhvr>
                                        <p:cTn id="12" dur="100" fill="hold"/>
                                        <p:tgtEl>
                                          <p:spTgt spid="6"/>
                                        </p:tgtEl>
                                        <p:attrNameLst>
                                          <p:attrName>fillcolor</p:attrName>
                                        </p:attrNameLst>
                                      </p:cBhvr>
                                      <p:to>
                                        <a:schemeClr val="bg2"/>
                                      </p:to>
                                    </p:animClr>
                                    <p:set>
                                      <p:cBhvr>
                                        <p:cTn id="13" dur="100" fill="hold"/>
                                        <p:tgtEl>
                                          <p:spTgt spid="6"/>
                                        </p:tgtEl>
                                        <p:attrNameLst>
                                          <p:attrName>fill.type</p:attrName>
                                        </p:attrNameLst>
                                      </p:cBhvr>
                                      <p:to>
                                        <p:strVal val="solid"/>
                                      </p:to>
                                    </p:set>
                                    <p:set>
                                      <p:cBhvr>
                                        <p:cTn id="14" dur="100" fill="hold"/>
                                        <p:tgtEl>
                                          <p:spTgt spid="6"/>
                                        </p:tgtEl>
                                        <p:attrNameLst>
                                          <p:attrName>fill.on</p:attrName>
                                        </p:attrNameLst>
                                      </p:cBhvr>
                                      <p:to>
                                        <p:strVal val="true"/>
                                      </p:to>
                                    </p:se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l="-5000" r="-5000"/>
          </a:stretch>
        </a:blipFill>
        <a:effectLst/>
      </p:bgPr>
    </p:bg>
    <p:spTree>
      <p:nvGrpSpPr>
        <p:cNvPr id="1" name=""/>
        <p:cNvGrpSpPr/>
        <p:nvPr/>
      </p:nvGrpSpPr>
      <p:grpSpPr>
        <a:xfrm>
          <a:off x="0" y="0"/>
          <a:ext cx="0" cy="0"/>
          <a:chOff x="0" y="0"/>
          <a:chExt cx="0" cy="0"/>
        </a:xfrm>
      </p:grpSpPr>
      <p:sp>
        <p:nvSpPr>
          <p:cNvPr id="3076" name="WordArt 4"/>
          <p:cNvSpPr>
            <a:spLocks noChangeArrowheads="1" noChangeShapeType="1" noTextEdit="1"/>
          </p:cNvSpPr>
          <p:nvPr/>
        </p:nvSpPr>
        <p:spPr bwMode="auto">
          <a:xfrm>
            <a:off x="1524000" y="228600"/>
            <a:ext cx="5334000" cy="1371600"/>
          </a:xfrm>
          <a:prstGeom prst="rect">
            <a:avLst/>
          </a:prstGeom>
        </p:spPr>
        <p:txBody>
          <a:bodyPr wrap="none" fromWordArt="1">
            <a:prstTxWarp prst="textPlain">
              <a:avLst>
                <a:gd name="adj" fmla="val 50000"/>
              </a:avLst>
            </a:prstTxWarp>
          </a:bodyPr>
          <a:lstStyle/>
          <a:p>
            <a:pPr algn="ctr"/>
            <a:r>
              <a:rPr lang="en-IN" sz="3600" b="1" i="1" kern="10">
                <a:ln w="12700">
                  <a:noFill/>
                  <a:round/>
                  <a:headEnd/>
                  <a:tailEnd/>
                </a:ln>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effectLst>
                  <a:outerShdw dist="35921" dir="2700000" sy="50000" kx="2115830" algn="bl" rotWithShape="0">
                    <a:srgbClr val="C0C0C0">
                      <a:alpha val="79999"/>
                    </a:srgbClr>
                  </a:outerShdw>
                </a:effectLst>
                <a:latin typeface="Monotype Corsiva"/>
              </a:rPr>
              <a:t>Selection Of Seeds</a:t>
            </a:r>
          </a:p>
        </p:txBody>
      </p:sp>
      <p:sp>
        <p:nvSpPr>
          <p:cNvPr id="2051" name="Text Box 5"/>
          <p:cNvSpPr txBox="1">
            <a:spLocks noChangeArrowheads="1"/>
          </p:cNvSpPr>
          <p:nvPr/>
        </p:nvSpPr>
        <p:spPr bwMode="auto">
          <a:xfrm>
            <a:off x="365125" y="1941513"/>
            <a:ext cx="184150" cy="366712"/>
          </a:xfrm>
          <a:prstGeom prst="rect">
            <a:avLst/>
          </a:prstGeom>
          <a:noFill/>
          <a:ln w="9525">
            <a:noFill/>
            <a:miter lim="800000"/>
            <a:headEnd/>
            <a:tailEnd/>
          </a:ln>
        </p:spPr>
        <p:txBody>
          <a:bodyPr wrap="none">
            <a:spAutoFit/>
          </a:bodyPr>
          <a:lstStyle/>
          <a:p>
            <a:endParaRPr lang="en-US"/>
          </a:p>
        </p:txBody>
      </p:sp>
      <p:sp>
        <p:nvSpPr>
          <p:cNvPr id="3078" name="Text Box 6"/>
          <p:cNvSpPr txBox="1">
            <a:spLocks noChangeArrowheads="1"/>
          </p:cNvSpPr>
          <p:nvPr/>
        </p:nvSpPr>
        <p:spPr bwMode="auto">
          <a:xfrm>
            <a:off x="685800" y="1676400"/>
            <a:ext cx="7696200" cy="4486275"/>
          </a:xfrm>
          <a:prstGeom prst="rect">
            <a:avLst/>
          </a:prstGeom>
          <a:noFill/>
          <a:ln w="9525">
            <a:noFill/>
            <a:miter lim="800000"/>
            <a:headEnd/>
            <a:tailEnd/>
          </a:ln>
        </p:spPr>
        <p:txBody>
          <a:bodyPr>
            <a:spAutoFit/>
          </a:bodyPr>
          <a:lstStyle/>
          <a:p>
            <a:r>
              <a:rPr lang="en-US" sz="3600" i="1">
                <a:latin typeface="Monotype Corsiva" pitchFamily="66" charset="0"/>
              </a:rPr>
              <a:t>Selecting good-quality, healthy seeds is the next important of crop production. In India, a government body called </a:t>
            </a:r>
          </a:p>
          <a:p>
            <a:r>
              <a:rPr lang="en-US" sz="3600" i="1">
                <a:latin typeface="Monotype Corsiva" pitchFamily="66" charset="0"/>
              </a:rPr>
              <a:t>The National Seeds Corporation (NSC) is involved in the production of good-quality agricultural seed.</a:t>
            </a:r>
          </a:p>
          <a:p>
            <a:r>
              <a:rPr lang="en-US" sz="3600" i="1">
                <a:latin typeface="Monotype Corsiva" pitchFamily="66" charset="0"/>
              </a:rPr>
              <a:t>NSC has also helped in setting up seed-testing laboratories in different parts of the country.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plus(in)">
                                      <p:cBhvr>
                                        <p:cTn id="7" dur="2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078">
                                            <p:txEl>
                                              <p:pRg st="0" end="0"/>
                                            </p:txEl>
                                          </p:spTgt>
                                        </p:tgtEl>
                                        <p:attrNameLst>
                                          <p:attrName>style.visibility</p:attrName>
                                        </p:attrNameLst>
                                      </p:cBhvr>
                                      <p:to>
                                        <p:strVal val="visible"/>
                                      </p:to>
                                    </p:set>
                                    <p:animEffect transition="in" filter="wheel(4)">
                                      <p:cBhvr>
                                        <p:cTn id="12" dur="2000"/>
                                        <p:tgtEl>
                                          <p:spTgt spid="3078">
                                            <p:txEl>
                                              <p:pRg st="0" end="0"/>
                                            </p:txEl>
                                          </p:spTgt>
                                        </p:tgtEl>
                                      </p:cBhvr>
                                    </p:animEffect>
                                  </p:childTnLst>
                                </p:cTn>
                              </p:par>
                              <p:par>
                                <p:cTn id="13" presetID="21" presetClass="entr" presetSubtype="4" fill="hold" nodeType="withEffect">
                                  <p:stCondLst>
                                    <p:cond delay="0"/>
                                  </p:stCondLst>
                                  <p:childTnLst>
                                    <p:set>
                                      <p:cBhvr>
                                        <p:cTn id="14" dur="1" fill="hold">
                                          <p:stCondLst>
                                            <p:cond delay="0"/>
                                          </p:stCondLst>
                                        </p:cTn>
                                        <p:tgtEl>
                                          <p:spTgt spid="3078">
                                            <p:txEl>
                                              <p:pRg st="1" end="1"/>
                                            </p:txEl>
                                          </p:spTgt>
                                        </p:tgtEl>
                                        <p:attrNameLst>
                                          <p:attrName>style.visibility</p:attrName>
                                        </p:attrNameLst>
                                      </p:cBhvr>
                                      <p:to>
                                        <p:strVal val="visible"/>
                                      </p:to>
                                    </p:set>
                                    <p:animEffect transition="in" filter="wheel(4)">
                                      <p:cBhvr>
                                        <p:cTn id="15" dur="2000"/>
                                        <p:tgtEl>
                                          <p:spTgt spid="3078">
                                            <p:txEl>
                                              <p:pRg st="1" end="1"/>
                                            </p:txEl>
                                          </p:spTgt>
                                        </p:tgtEl>
                                      </p:cBhvr>
                                    </p:animEffect>
                                  </p:childTnLst>
                                </p:cTn>
                              </p:par>
                              <p:par>
                                <p:cTn id="16" presetID="21" presetClass="entr" presetSubtype="4" fill="hold" nodeType="withEffect">
                                  <p:stCondLst>
                                    <p:cond delay="0"/>
                                  </p:stCondLst>
                                  <p:childTnLst>
                                    <p:set>
                                      <p:cBhvr>
                                        <p:cTn id="17" dur="1" fill="hold">
                                          <p:stCondLst>
                                            <p:cond delay="0"/>
                                          </p:stCondLst>
                                        </p:cTn>
                                        <p:tgtEl>
                                          <p:spTgt spid="3078">
                                            <p:txEl>
                                              <p:pRg st="2" end="2"/>
                                            </p:txEl>
                                          </p:spTgt>
                                        </p:tgtEl>
                                        <p:attrNameLst>
                                          <p:attrName>style.visibility</p:attrName>
                                        </p:attrNameLst>
                                      </p:cBhvr>
                                      <p:to>
                                        <p:strVal val="visible"/>
                                      </p:to>
                                    </p:set>
                                    <p:animEffect transition="in" filter="wheel(4)">
                                      <p:cBhvr>
                                        <p:cTn id="18" dur="2000"/>
                                        <p:tgtEl>
                                          <p:spTgt spid="30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9000" r="-9000"/>
          </a:stretch>
        </a:blipFill>
        <a:effectLst/>
      </p:bgPr>
    </p:bg>
    <p:spTree>
      <p:nvGrpSpPr>
        <p:cNvPr id="1" name=""/>
        <p:cNvGrpSpPr/>
        <p:nvPr/>
      </p:nvGrpSpPr>
      <p:grpSpPr>
        <a:xfrm>
          <a:off x="0" y="0"/>
          <a:ext cx="0" cy="0"/>
          <a:chOff x="0" y="0"/>
          <a:chExt cx="0" cy="0"/>
        </a:xfrm>
      </p:grpSpPr>
      <p:sp>
        <p:nvSpPr>
          <p:cNvPr id="11268" name="WordArt 4"/>
          <p:cNvSpPr>
            <a:spLocks noChangeArrowheads="1" noChangeShapeType="1" noTextEdit="1"/>
          </p:cNvSpPr>
          <p:nvPr/>
        </p:nvSpPr>
        <p:spPr bwMode="auto">
          <a:xfrm>
            <a:off x="1981200" y="304800"/>
            <a:ext cx="5105400" cy="914400"/>
          </a:xfrm>
          <a:prstGeom prst="rect">
            <a:avLst/>
          </a:prstGeom>
        </p:spPr>
        <p:txBody>
          <a:bodyPr wrap="none" fromWordArt="1">
            <a:prstTxWarp prst="textPlain">
              <a:avLst>
                <a:gd name="adj" fmla="val 50000"/>
              </a:avLst>
            </a:prstTxWarp>
          </a:bodyPr>
          <a:lstStyle/>
          <a:p>
            <a:pPr algn="ctr"/>
            <a:r>
              <a:rPr lang="en-IN" sz="3600" b="1" i="1" kern="10">
                <a:ln w="12700">
                  <a:noFill/>
                  <a:round/>
                  <a:headEnd/>
                  <a:tailEnd/>
                </a:ln>
                <a:gradFill rotWithShape="1">
                  <a:gsLst>
                    <a:gs pos="0">
                      <a:srgbClr val="DDEBCF"/>
                    </a:gs>
                    <a:gs pos="50000">
                      <a:srgbClr val="9CB86E"/>
                    </a:gs>
                    <a:gs pos="100000">
                      <a:srgbClr val="156B13"/>
                    </a:gs>
                  </a:gsLst>
                  <a:lin ang="5400000" scaled="1"/>
                </a:gradFill>
                <a:effectLst>
                  <a:outerShdw dist="35921" dir="2700000" sy="50000" kx="2115830" algn="bl" rotWithShape="0">
                    <a:srgbClr val="C0C0C0">
                      <a:alpha val="79999"/>
                    </a:srgbClr>
                  </a:outerShdw>
                </a:effectLst>
                <a:latin typeface="Monotype Corsiva"/>
              </a:rPr>
              <a:t>Sowing Of Seeds</a:t>
            </a:r>
          </a:p>
        </p:txBody>
      </p:sp>
      <p:sp>
        <p:nvSpPr>
          <p:cNvPr id="11269" name="Text Box 5"/>
          <p:cNvSpPr txBox="1">
            <a:spLocks noChangeArrowheads="1"/>
          </p:cNvSpPr>
          <p:nvPr/>
        </p:nvSpPr>
        <p:spPr bwMode="auto">
          <a:xfrm>
            <a:off x="838200" y="1524000"/>
            <a:ext cx="6781800" cy="2308225"/>
          </a:xfrm>
          <a:prstGeom prst="rect">
            <a:avLst/>
          </a:prstGeom>
          <a:noFill/>
          <a:ln w="9525">
            <a:noFill/>
            <a:miter lim="800000"/>
            <a:headEnd/>
            <a:tailEnd/>
          </a:ln>
        </p:spPr>
        <p:txBody>
          <a:bodyPr>
            <a:spAutoFit/>
          </a:bodyPr>
          <a:lstStyle/>
          <a:p>
            <a:r>
              <a:rPr lang="en-US" sz="3600" i="1">
                <a:latin typeface="Monotype Corsiva" pitchFamily="66" charset="0"/>
              </a:rPr>
              <a:t>Sowing  is the process of placing seeds in the soil. Sowing may be done manually or with the help of an implement called seed drill.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ircle(in)">
                                      <p:cBhvr>
                                        <p:cTn id="7" dur="20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1269">
                                            <p:txEl>
                                              <p:pRg st="0" end="0"/>
                                            </p:txEl>
                                          </p:spTgt>
                                        </p:tgtEl>
                                        <p:attrNameLst>
                                          <p:attrName>style.visibility</p:attrName>
                                        </p:attrNameLst>
                                      </p:cBhvr>
                                      <p:to>
                                        <p:strVal val="visible"/>
                                      </p:to>
                                    </p:set>
                                    <p:animEffect transition="in" filter="wedge">
                                      <p:cBhvr>
                                        <p:cTn id="12" dur="2000"/>
                                        <p:tgtEl>
                                          <p:spTgt spid="112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10000" r="-10000"/>
          </a:stretch>
        </a:blipFill>
        <a:effectLst/>
      </p:bgPr>
    </p:bg>
    <p:spTree>
      <p:nvGrpSpPr>
        <p:cNvPr id="1" name=""/>
        <p:cNvGrpSpPr/>
        <p:nvPr/>
      </p:nvGrpSpPr>
      <p:grpSpPr>
        <a:xfrm>
          <a:off x="0" y="0"/>
          <a:ext cx="0" cy="0"/>
          <a:chOff x="0" y="0"/>
          <a:chExt cx="0" cy="0"/>
        </a:xfrm>
      </p:grpSpPr>
      <p:sp>
        <p:nvSpPr>
          <p:cNvPr id="12292" name="WordArt 4"/>
          <p:cNvSpPr>
            <a:spLocks noChangeArrowheads="1" noChangeShapeType="1" noTextEdit="1"/>
          </p:cNvSpPr>
          <p:nvPr/>
        </p:nvSpPr>
        <p:spPr bwMode="auto">
          <a:xfrm>
            <a:off x="1981200" y="304800"/>
            <a:ext cx="4572000" cy="1143000"/>
          </a:xfrm>
          <a:prstGeom prst="rect">
            <a:avLst/>
          </a:prstGeom>
        </p:spPr>
        <p:txBody>
          <a:bodyPr wrap="none" fromWordArt="1">
            <a:prstTxWarp prst="textPlain">
              <a:avLst>
                <a:gd name="adj" fmla="val 50000"/>
              </a:avLst>
            </a:prstTxWarp>
          </a:bodyPr>
          <a:lstStyle/>
          <a:p>
            <a:pPr algn="ctr"/>
            <a:r>
              <a:rPr lang="en-IN" sz="3600" b="1" i="1" kern="10">
                <a:ln w="12700">
                  <a:no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sy="50000" kx="2115830" algn="bl" rotWithShape="0">
                    <a:srgbClr val="C0C0C0">
                      <a:alpha val="79999"/>
                    </a:srgbClr>
                  </a:outerShdw>
                </a:effectLst>
                <a:latin typeface="Monotype Corsiva"/>
              </a:rPr>
              <a:t>Manual Sowing</a:t>
            </a:r>
          </a:p>
        </p:txBody>
      </p:sp>
      <p:sp>
        <p:nvSpPr>
          <p:cNvPr id="12293" name="Text Box 5"/>
          <p:cNvSpPr txBox="1">
            <a:spLocks noChangeArrowheads="1"/>
          </p:cNvSpPr>
          <p:nvPr/>
        </p:nvSpPr>
        <p:spPr bwMode="auto">
          <a:xfrm>
            <a:off x="0" y="1600200"/>
            <a:ext cx="9144000" cy="2289175"/>
          </a:xfrm>
          <a:prstGeom prst="rect">
            <a:avLst/>
          </a:prstGeom>
          <a:noFill/>
          <a:ln w="9525">
            <a:noFill/>
            <a:miter lim="800000"/>
            <a:headEnd/>
            <a:tailEnd/>
          </a:ln>
        </p:spPr>
        <p:txBody>
          <a:bodyPr>
            <a:spAutoFit/>
          </a:bodyPr>
          <a:lstStyle/>
          <a:p>
            <a:r>
              <a:rPr lang="en-US" sz="3600" i="1">
                <a:latin typeface="Monotype Corsiva" pitchFamily="66" charset="0"/>
              </a:rPr>
              <a:t>This process involves directly sprinkling seeds ino the soil. Seeds sown in this manner are distributed unevenly, Also, this method may not ensure that all seeds are sown at the correct depth.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ox(in)">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2293">
                                            <p:txEl>
                                              <p:pRg st="0" end="0"/>
                                            </p:txEl>
                                          </p:spTgt>
                                        </p:tgtEl>
                                        <p:attrNameLst>
                                          <p:attrName>style.visibility</p:attrName>
                                        </p:attrNameLst>
                                      </p:cBhvr>
                                      <p:to>
                                        <p:strVal val="visible"/>
                                      </p:to>
                                    </p:set>
                                    <p:anim calcmode="lin" valueType="num">
                                      <p:cBhvr>
                                        <p:cTn id="12" dur="500" fill="hold"/>
                                        <p:tgtEl>
                                          <p:spTgt spid="1229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229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22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6" name="WordArt 4"/>
          <p:cNvSpPr>
            <a:spLocks noChangeArrowheads="1" noChangeShapeType="1" noTextEdit="1"/>
          </p:cNvSpPr>
          <p:nvPr/>
        </p:nvSpPr>
        <p:spPr bwMode="auto">
          <a:xfrm>
            <a:off x="1981200" y="228600"/>
            <a:ext cx="5257800" cy="838200"/>
          </a:xfrm>
          <a:prstGeom prst="rect">
            <a:avLst/>
          </a:prstGeom>
        </p:spPr>
        <p:txBody>
          <a:bodyPr wrap="none" fromWordArt="1">
            <a:prstTxWarp prst="textPlain">
              <a:avLst>
                <a:gd name="adj" fmla="val 50000"/>
              </a:avLst>
            </a:prstTxWarp>
          </a:bodyPr>
          <a:lstStyle/>
          <a:p>
            <a:pPr algn="ctr"/>
            <a:r>
              <a:rPr lang="en-IN" sz="3600" b="1" i="1" kern="10">
                <a:ln w="12700">
                  <a:noFill/>
                  <a:round/>
                  <a:headEnd/>
                  <a:tailEnd/>
                </a:ln>
                <a:gradFill rotWithShape="1">
                  <a:gsLst>
                    <a:gs pos="0">
                      <a:srgbClr val="000000"/>
                    </a:gs>
                    <a:gs pos="20000">
                      <a:srgbClr val="000040"/>
                    </a:gs>
                    <a:gs pos="50000">
                      <a:srgbClr val="400040"/>
                    </a:gs>
                    <a:gs pos="75000">
                      <a:srgbClr val="8F0040"/>
                    </a:gs>
                    <a:gs pos="89999">
                      <a:srgbClr val="F27300"/>
                    </a:gs>
                    <a:gs pos="100000">
                      <a:srgbClr val="FFBF00"/>
                    </a:gs>
                  </a:gsLst>
                  <a:lin ang="5400000" scaled="1"/>
                </a:gradFill>
                <a:effectLst>
                  <a:outerShdw dist="35921" dir="2700000" sy="50000" kx="2115830" algn="bl" rotWithShape="0">
                    <a:srgbClr val="C0C0C0">
                      <a:alpha val="79999"/>
                    </a:srgbClr>
                  </a:outerShdw>
                </a:effectLst>
                <a:latin typeface="Monotype Corsiva"/>
              </a:rPr>
              <a:t>Using A Seed Drill</a:t>
            </a:r>
          </a:p>
        </p:txBody>
      </p:sp>
      <p:sp>
        <p:nvSpPr>
          <p:cNvPr id="13317" name="Text Box 5"/>
          <p:cNvSpPr txBox="1">
            <a:spLocks noChangeArrowheads="1"/>
          </p:cNvSpPr>
          <p:nvPr/>
        </p:nvSpPr>
        <p:spPr bwMode="auto">
          <a:xfrm>
            <a:off x="1295400" y="1524000"/>
            <a:ext cx="5578475" cy="3387725"/>
          </a:xfrm>
          <a:prstGeom prst="rect">
            <a:avLst/>
          </a:prstGeom>
          <a:noFill/>
          <a:ln w="9525">
            <a:noFill/>
            <a:miter lim="800000"/>
            <a:headEnd/>
            <a:tailEnd/>
          </a:ln>
        </p:spPr>
        <p:txBody>
          <a:bodyPr>
            <a:spAutoFit/>
          </a:bodyPr>
          <a:lstStyle/>
          <a:p>
            <a:r>
              <a:rPr lang="en-US" sz="3600" i="1">
                <a:latin typeface="Monotype Corsiva" pitchFamily="66" charset="0"/>
              </a:rPr>
              <a:t>A seed drill ca be pulled across the field using bullocks or a tractor. Seeds sown using a seed drill are distributed evenly and </a:t>
            </a:r>
          </a:p>
          <a:p>
            <a:r>
              <a:rPr lang="en-US" sz="3600" i="1">
                <a:latin typeface="Monotype Corsiva" pitchFamily="66" charset="0"/>
              </a:rPr>
              <a:t>Placed at the correct depth in the soil.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2000"/>
                                        <p:tgtEl>
                                          <p:spTgt spid="13316"/>
                                        </p:tgtEl>
                                      </p:cBhvr>
                                    </p:animEffect>
                                    <p:anim calcmode="lin" valueType="num">
                                      <p:cBhvr>
                                        <p:cTn id="8" dur="2000" fill="hold"/>
                                        <p:tgtEl>
                                          <p:spTgt spid="13316"/>
                                        </p:tgtEl>
                                        <p:attrNameLst>
                                          <p:attrName>style.rotation</p:attrName>
                                        </p:attrNameLst>
                                      </p:cBhvr>
                                      <p:tavLst>
                                        <p:tav tm="0">
                                          <p:val>
                                            <p:fltVal val="720"/>
                                          </p:val>
                                        </p:tav>
                                        <p:tav tm="100000">
                                          <p:val>
                                            <p:fltVal val="0"/>
                                          </p:val>
                                        </p:tav>
                                      </p:tavLst>
                                    </p:anim>
                                    <p:anim calcmode="lin" valueType="num">
                                      <p:cBhvr>
                                        <p:cTn id="9" dur="2000" fill="hold"/>
                                        <p:tgtEl>
                                          <p:spTgt spid="13316"/>
                                        </p:tgtEl>
                                        <p:attrNameLst>
                                          <p:attrName>ppt_h</p:attrName>
                                        </p:attrNameLst>
                                      </p:cBhvr>
                                      <p:tavLst>
                                        <p:tav tm="0">
                                          <p:val>
                                            <p:fltVal val="0"/>
                                          </p:val>
                                        </p:tav>
                                        <p:tav tm="100000">
                                          <p:val>
                                            <p:strVal val="#ppt_h"/>
                                          </p:val>
                                        </p:tav>
                                      </p:tavLst>
                                    </p:anim>
                                    <p:anim calcmode="lin" valueType="num">
                                      <p:cBhvr>
                                        <p:cTn id="10" dur="2000" fill="hold"/>
                                        <p:tgtEl>
                                          <p:spTgt spid="1331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3317">
                                            <p:txEl>
                                              <p:pRg st="0" end="0"/>
                                            </p:txEl>
                                          </p:spTgt>
                                        </p:tgtEl>
                                        <p:attrNameLst>
                                          <p:attrName>style.visibility</p:attrName>
                                        </p:attrNameLst>
                                      </p:cBhvr>
                                      <p:to>
                                        <p:strVal val="visible"/>
                                      </p:to>
                                    </p:set>
                                    <p:animEffect transition="in" filter="diamond(in)">
                                      <p:cBhvr>
                                        <p:cTn id="15" dur="2000"/>
                                        <p:tgtEl>
                                          <p:spTgt spid="13317">
                                            <p:txEl>
                                              <p:pRg st="0" end="0"/>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13317">
                                            <p:txEl>
                                              <p:pRg st="1" end="1"/>
                                            </p:txEl>
                                          </p:spTgt>
                                        </p:tgtEl>
                                        <p:attrNameLst>
                                          <p:attrName>style.visibility</p:attrName>
                                        </p:attrNameLst>
                                      </p:cBhvr>
                                      <p:to>
                                        <p:strVal val="visible"/>
                                      </p:to>
                                    </p:set>
                                    <p:animEffect transition="in" filter="diamond(in)">
                                      <p:cBhvr>
                                        <p:cTn id="18" dur="2000"/>
                                        <p:tgtEl>
                                          <p:spTgt spid="133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13000" r="-13000"/>
          </a:stretch>
        </a:blipFill>
        <a:effectLst/>
      </p:bgPr>
    </p:bg>
    <p:spTree>
      <p:nvGrpSpPr>
        <p:cNvPr id="1" name=""/>
        <p:cNvGrpSpPr/>
        <p:nvPr/>
      </p:nvGrpSpPr>
      <p:grpSpPr>
        <a:xfrm>
          <a:off x="0" y="0"/>
          <a:ext cx="0" cy="0"/>
          <a:chOff x="0" y="0"/>
          <a:chExt cx="0" cy="0"/>
        </a:xfrm>
      </p:grpSpPr>
      <p:sp>
        <p:nvSpPr>
          <p:cNvPr id="3" name="Rectangle 2"/>
          <p:cNvSpPr/>
          <p:nvPr/>
        </p:nvSpPr>
        <p:spPr>
          <a:xfrm rot="10800000" flipV="1">
            <a:off x="2400346" y="2776835"/>
            <a:ext cx="4305253" cy="923330"/>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IRRIGATION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81000"/>
            <a:ext cx="7772400" cy="5638800"/>
          </a:xfrm>
        </p:spPr>
        <p:txBody>
          <a:bodyPr>
            <a:normAutofit/>
          </a:bodyPr>
          <a:lstStyle/>
          <a:p>
            <a:r>
              <a:rPr lang="en-US" sz="4400" dirty="0" smtClean="0">
                <a:solidFill>
                  <a:schemeClr val="bg1"/>
                </a:solidFill>
              </a:rPr>
              <a:t>IRRIGATON- It refers to artificial</a:t>
            </a:r>
          </a:p>
          <a:p>
            <a:r>
              <a:rPr lang="en-US" sz="4400" dirty="0" smtClean="0">
                <a:solidFill>
                  <a:schemeClr val="bg1"/>
                </a:solidFill>
              </a:rPr>
              <a:t>Application of water to the soil for assisting the growth of crops.</a:t>
            </a:r>
          </a:p>
          <a:p>
            <a:r>
              <a:rPr lang="en-US" sz="4400" dirty="0" smtClean="0">
                <a:solidFill>
                  <a:schemeClr val="bg1"/>
                </a:solidFill>
              </a:rPr>
              <a:t>Methods of irrigation may be considered under two broad categories : traditional and modern. </a:t>
            </a:r>
            <a:endParaRPr lang="en-US" sz="44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TRADITIONAL METHODS</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1524000" y="1783560"/>
            <a:ext cx="5486400" cy="2864640"/>
          </a:xfrm>
        </p:spPr>
        <p:txBody>
          <a:bodyPr>
            <a:normAutofit fontScale="77500" lnSpcReduction="20000"/>
          </a:bodyPr>
          <a:lstStyle/>
          <a:p>
            <a:r>
              <a:rPr lang="en-US" sz="3600" dirty="0" smtClean="0">
                <a:solidFill>
                  <a:schemeClr val="bg1"/>
                </a:solidFill>
              </a:rPr>
              <a:t>Canal irrigation , furrow irrigation , chain pump , moat [ pulley system ] , </a:t>
            </a:r>
            <a:r>
              <a:rPr lang="en-US" sz="3600" dirty="0" err="1" smtClean="0">
                <a:solidFill>
                  <a:schemeClr val="bg1"/>
                </a:solidFill>
              </a:rPr>
              <a:t>dhekli</a:t>
            </a:r>
            <a:r>
              <a:rPr lang="en-US" sz="3600" dirty="0" smtClean="0">
                <a:solidFill>
                  <a:schemeClr val="bg1"/>
                </a:solidFill>
              </a:rPr>
              <a:t> , </a:t>
            </a:r>
            <a:r>
              <a:rPr lang="en-US" sz="3600" dirty="0" err="1" smtClean="0">
                <a:solidFill>
                  <a:schemeClr val="bg1"/>
                </a:solidFill>
              </a:rPr>
              <a:t>rahat</a:t>
            </a:r>
            <a:r>
              <a:rPr lang="en-US" sz="3600" dirty="0" smtClean="0">
                <a:solidFill>
                  <a:schemeClr val="bg1"/>
                </a:solidFill>
              </a:rPr>
              <a:t> [water wheel] are some of the traditional methods of irrigation these method are cheaper , but often lead to wastage of water.  </a:t>
            </a:r>
          </a:p>
          <a:p>
            <a:endParaRPr lang="en-US" sz="3600" dirty="0" smtClean="0"/>
          </a:p>
          <a:p>
            <a:endParaRPr lang="en-US" sz="3600" dirty="0" smtClean="0"/>
          </a:p>
        </p:txBody>
      </p:sp>
      <p:pic>
        <p:nvPicPr>
          <p:cNvPr id="4098" name="Picture 2" descr="http://ga.water.usgs.gov/edu/pictures/irfurrow.jpg"/>
          <p:cNvPicPr>
            <a:picLocks noChangeAspect="1" noChangeArrowheads="1"/>
          </p:cNvPicPr>
          <p:nvPr/>
        </p:nvPicPr>
        <p:blipFill>
          <a:blip r:embed="rId3"/>
          <a:srcRect/>
          <a:stretch>
            <a:fillRect/>
          </a:stretch>
        </p:blipFill>
        <p:spPr bwMode="auto">
          <a:xfrm>
            <a:off x="6248400" y="152400"/>
            <a:ext cx="2361125" cy="1676400"/>
          </a:xfrm>
          <a:prstGeom prst="rect">
            <a:avLst/>
          </a:prstGeom>
          <a:noFill/>
        </p:spPr>
      </p:pic>
      <p:pic>
        <p:nvPicPr>
          <p:cNvPr id="4100" name="Picture 4" descr="http://unboxedwriters.com/wp-content/uploads/2011/04/PW21-288x216.jpg"/>
          <p:cNvPicPr>
            <a:picLocks noChangeAspect="1" noChangeArrowheads="1"/>
          </p:cNvPicPr>
          <p:nvPr/>
        </p:nvPicPr>
        <p:blipFill>
          <a:blip r:embed="rId4"/>
          <a:srcRect/>
          <a:stretch>
            <a:fillRect/>
          </a:stretch>
        </p:blipFill>
        <p:spPr bwMode="auto">
          <a:xfrm>
            <a:off x="1" y="4648200"/>
            <a:ext cx="3505199" cy="2209800"/>
          </a:xfrm>
          <a:prstGeom prst="rect">
            <a:avLst/>
          </a:prstGeom>
          <a:noFill/>
        </p:spPr>
      </p:pic>
      <p:pic>
        <p:nvPicPr>
          <p:cNvPr id="4102" name="Picture 6" descr="http://www.learn2grow.com/gardeningguides/edibles/caremaintenance/~/media/articles/2008/07/15/OverheadMisting_300x193.ashx"/>
          <p:cNvPicPr>
            <a:picLocks noChangeAspect="1" noChangeArrowheads="1"/>
          </p:cNvPicPr>
          <p:nvPr/>
        </p:nvPicPr>
        <p:blipFill>
          <a:blip r:embed="rId5"/>
          <a:srcRect/>
          <a:stretch>
            <a:fillRect/>
          </a:stretch>
        </p:blipFill>
        <p:spPr bwMode="auto">
          <a:xfrm>
            <a:off x="5181600" y="4495800"/>
            <a:ext cx="3581400" cy="2362200"/>
          </a:xfrm>
          <a:prstGeom prst="rect">
            <a:avLst/>
          </a:prstGeom>
          <a:noFill/>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MODERN METHODS</a:t>
            </a:r>
            <a:br>
              <a:rPr lang="en-US" dirty="0" smtClean="0"/>
            </a:br>
            <a:endParaRPr lang="en-US" dirty="0"/>
          </a:p>
        </p:txBody>
      </p:sp>
      <p:sp>
        <p:nvSpPr>
          <p:cNvPr id="3" name="Content Placeholder 2"/>
          <p:cNvSpPr>
            <a:spLocks noGrp="1"/>
          </p:cNvSpPr>
          <p:nvPr>
            <p:ph idx="1"/>
          </p:nvPr>
        </p:nvSpPr>
        <p:spPr>
          <a:xfrm>
            <a:off x="1371600" y="1783560"/>
            <a:ext cx="6096000" cy="3169440"/>
          </a:xfrm>
        </p:spPr>
        <p:txBody>
          <a:bodyPr>
            <a:normAutofit fontScale="77500" lnSpcReduction="20000"/>
          </a:bodyPr>
          <a:lstStyle/>
          <a:p>
            <a:r>
              <a:rPr lang="en-US" sz="4400" dirty="0" smtClean="0"/>
              <a:t>Sprinkler irrigation and drip irrigation are examples of modern methods of irrigation.</a:t>
            </a:r>
          </a:p>
          <a:p>
            <a:r>
              <a:rPr lang="en-US" sz="4400" dirty="0" smtClean="0"/>
              <a:t>These methods help in saving water </a:t>
            </a:r>
            <a:r>
              <a:rPr lang="en-US" sz="4400" dirty="0" err="1" smtClean="0"/>
              <a:t>eg</a:t>
            </a:r>
            <a:r>
              <a:rPr lang="en-US" sz="4400" dirty="0" smtClean="0"/>
              <a:t>. - sprinkler system and drip irrigation. </a:t>
            </a:r>
            <a:endParaRPr lang="en-US" sz="4400" dirty="0"/>
          </a:p>
        </p:txBody>
      </p:sp>
      <p:pic>
        <p:nvPicPr>
          <p:cNvPr id="3074" name="Picture 2" descr="http://agritech.tnau.ac.in/agriculture/images/sprinkler.jpg"/>
          <p:cNvPicPr>
            <a:picLocks noChangeAspect="1" noChangeArrowheads="1"/>
          </p:cNvPicPr>
          <p:nvPr/>
        </p:nvPicPr>
        <p:blipFill>
          <a:blip r:embed="rId2"/>
          <a:srcRect/>
          <a:stretch>
            <a:fillRect/>
          </a:stretch>
        </p:blipFill>
        <p:spPr bwMode="auto">
          <a:xfrm>
            <a:off x="609600" y="4419600"/>
            <a:ext cx="3279774" cy="2131853"/>
          </a:xfrm>
          <a:prstGeom prst="rect">
            <a:avLst/>
          </a:prstGeom>
          <a:noFill/>
        </p:spPr>
      </p:pic>
      <p:pic>
        <p:nvPicPr>
          <p:cNvPr id="3076" name="Picture 4" descr="http://www.thehindu.com/multimedia/dynamic/00295/DRIP_IRRIGATION__295686e.jpg"/>
          <p:cNvPicPr>
            <a:picLocks noChangeAspect="1" noChangeArrowheads="1"/>
          </p:cNvPicPr>
          <p:nvPr/>
        </p:nvPicPr>
        <p:blipFill>
          <a:blip r:embed="rId3"/>
          <a:srcRect/>
          <a:stretch>
            <a:fillRect/>
          </a:stretch>
        </p:blipFill>
        <p:spPr bwMode="auto">
          <a:xfrm>
            <a:off x="6172200" y="4038600"/>
            <a:ext cx="2514600" cy="264938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bg1"/>
                </a:solidFill>
              </a:rPr>
              <a:t>WATERLOGGING</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sz="3200" dirty="0" smtClean="0">
                <a:solidFill>
                  <a:schemeClr val="bg1"/>
                </a:solidFill>
              </a:rPr>
              <a:t>Care must be taken not to water the field excessively. Excess water on the field may cause a condition </a:t>
            </a:r>
            <a:r>
              <a:rPr lang="en-US" sz="3200" dirty="0" err="1" smtClean="0">
                <a:solidFill>
                  <a:schemeClr val="bg1"/>
                </a:solidFill>
              </a:rPr>
              <a:t>waterlogging</a:t>
            </a:r>
            <a:r>
              <a:rPr lang="en-US" sz="3200" dirty="0" smtClean="0">
                <a:solidFill>
                  <a:schemeClr val="bg1"/>
                </a:solidFill>
              </a:rPr>
              <a:t>.</a:t>
            </a:r>
          </a:p>
          <a:p>
            <a:r>
              <a:rPr lang="en-US" sz="3200" dirty="0" smtClean="0">
                <a:solidFill>
                  <a:schemeClr val="bg1"/>
                </a:solidFill>
              </a:rPr>
              <a:t>Decreasing the amount of air available to the roots and</a:t>
            </a:r>
          </a:p>
          <a:p>
            <a:r>
              <a:rPr lang="en-US" sz="3200" dirty="0" smtClean="0">
                <a:solidFill>
                  <a:schemeClr val="bg1"/>
                </a:solidFill>
              </a:rPr>
              <a:t>Leading to an increase in the salt content of the soil.</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354162"/>
          </a:xfrm>
        </p:spPr>
        <p:txBody>
          <a:bodyPr>
            <a:normAutofit/>
          </a:bodyPr>
          <a:lstStyle/>
          <a:p>
            <a:r>
              <a:rPr lang="en-US" sz="5400" b="1" u="sng" dirty="0">
                <a:latin typeface="Arial Rounded MT Bold" pitchFamily="34" charset="0"/>
              </a:rPr>
              <a:t>A</a:t>
            </a:r>
            <a:r>
              <a:rPr lang="en-US" sz="5400" b="1" u="sng" dirty="0" smtClean="0">
                <a:latin typeface="Arial Rounded MT Bold" pitchFamily="34" charset="0"/>
              </a:rPr>
              <a:t>griculture</a:t>
            </a:r>
            <a:endParaRPr lang="en-IN" sz="5400" b="1" u="sng" dirty="0">
              <a:latin typeface="Arial Rounded MT Bold" pitchFamily="34" charset="0"/>
            </a:endParaRPr>
          </a:p>
        </p:txBody>
      </p:sp>
      <p:sp>
        <p:nvSpPr>
          <p:cNvPr id="3" name="Content Placeholder 2"/>
          <p:cNvSpPr>
            <a:spLocks noGrp="1"/>
          </p:cNvSpPr>
          <p:nvPr>
            <p:ph idx="1"/>
          </p:nvPr>
        </p:nvSpPr>
        <p:spPr>
          <a:xfrm>
            <a:off x="285720" y="1916833"/>
            <a:ext cx="3143272" cy="4104456"/>
          </a:xfrm>
        </p:spPr>
        <p:txBody>
          <a:bodyPr>
            <a:normAutofit fontScale="92500" lnSpcReduction="20000"/>
          </a:bodyPr>
          <a:lstStyle/>
          <a:p>
            <a:r>
              <a:rPr lang="en-US" dirty="0" smtClean="0"/>
              <a:t>Growing </a:t>
            </a:r>
            <a:r>
              <a:rPr lang="en-US" dirty="0" smtClean="0"/>
              <a:t>same </a:t>
            </a:r>
            <a:r>
              <a:rPr lang="en-US" dirty="0" smtClean="0"/>
              <a:t> </a:t>
            </a:r>
            <a:r>
              <a:rPr lang="en-US" dirty="0" smtClean="0"/>
              <a:t>type of </a:t>
            </a:r>
            <a:r>
              <a:rPr lang="en-US" dirty="0" smtClean="0"/>
              <a:t>plants together at a place on a large scale is </a:t>
            </a:r>
            <a:r>
              <a:rPr lang="en-US" dirty="0" smtClean="0"/>
              <a:t>called </a:t>
            </a:r>
            <a:r>
              <a:rPr lang="en-US" b="1" dirty="0" smtClean="0"/>
              <a:t>agriculture</a:t>
            </a:r>
            <a:r>
              <a:rPr lang="en-US" dirty="0" smtClean="0"/>
              <a:t>. It involves various steps to be undertaken by the farmer</a:t>
            </a:r>
            <a:endParaRPr lang="en-IN" dirty="0"/>
          </a:p>
        </p:txBody>
      </p:sp>
      <p:pic>
        <p:nvPicPr>
          <p:cNvPr id="5122" name="Picture 2" descr="C:\Users\Devinder Singhla\Desktop\indian-agriculture-sector.jpg"/>
          <p:cNvPicPr>
            <a:picLocks noChangeAspect="1" noChangeArrowheads="1"/>
          </p:cNvPicPr>
          <p:nvPr/>
        </p:nvPicPr>
        <p:blipFill>
          <a:blip r:embed="rId3" cstate="print"/>
          <a:srcRect/>
          <a:stretch>
            <a:fillRect/>
          </a:stretch>
        </p:blipFill>
        <p:spPr bwMode="auto">
          <a:xfrm>
            <a:off x="3357554" y="1714488"/>
            <a:ext cx="5429288" cy="4786346"/>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accent2"/>
                </a:solidFill>
              </a:rPr>
              <a:t> WEEDING</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chemeClr val="bg1"/>
                </a:solidFill>
              </a:rPr>
              <a:t>Sometimes , desirable plants called weeds grow along with the crop. </a:t>
            </a:r>
            <a:r>
              <a:rPr lang="en-US" dirty="0" err="1" smtClean="0">
                <a:solidFill>
                  <a:schemeClr val="bg1"/>
                </a:solidFill>
              </a:rPr>
              <a:t>Amaranthus</a:t>
            </a:r>
            <a:r>
              <a:rPr lang="en-US" dirty="0" smtClean="0">
                <a:solidFill>
                  <a:schemeClr val="bg1"/>
                </a:solidFill>
              </a:rPr>
              <a:t> [</a:t>
            </a:r>
            <a:r>
              <a:rPr lang="en-US" dirty="0" err="1" smtClean="0">
                <a:solidFill>
                  <a:schemeClr val="bg1"/>
                </a:solidFill>
              </a:rPr>
              <a:t>chaulai</a:t>
            </a:r>
            <a:r>
              <a:rPr lang="en-US" dirty="0" smtClean="0">
                <a:solidFill>
                  <a:schemeClr val="bg1"/>
                </a:solidFill>
              </a:rPr>
              <a:t>]  wild oat ,grass are examples of weeds.</a:t>
            </a:r>
          </a:p>
          <a:p>
            <a:r>
              <a:rPr lang="en-US" dirty="0" smtClean="0">
                <a:solidFill>
                  <a:schemeClr val="bg1"/>
                </a:solidFill>
              </a:rPr>
              <a:t>The process of removing weeds is called wedding. Weeding may be done manually or by using chemicals called </a:t>
            </a:r>
            <a:r>
              <a:rPr lang="en-US" dirty="0" err="1" smtClean="0">
                <a:solidFill>
                  <a:schemeClr val="bg1"/>
                </a:solidFill>
              </a:rPr>
              <a:t>weedicides</a:t>
            </a:r>
            <a:r>
              <a:rPr lang="en-US" dirty="0" smtClean="0"/>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1470025"/>
          </a:xfrm>
        </p:spPr>
        <p:txBody>
          <a:bodyPr>
            <a:normAutofit/>
          </a:bodyPr>
          <a:lstStyle/>
          <a:p>
            <a:r>
              <a:rPr lang="en-US" sz="5400" dirty="0" smtClean="0"/>
              <a:t>STORAGE </a:t>
            </a:r>
            <a:endParaRPr lang="en-US" sz="5400" dirty="0"/>
          </a:p>
        </p:txBody>
      </p:sp>
      <p:sp>
        <p:nvSpPr>
          <p:cNvPr id="3" name="Subtitle 2"/>
          <p:cNvSpPr>
            <a:spLocks noGrp="1"/>
          </p:cNvSpPr>
          <p:nvPr>
            <p:ph type="subTitle" idx="1"/>
          </p:nvPr>
        </p:nvSpPr>
        <p:spPr>
          <a:xfrm>
            <a:off x="304800" y="2057400"/>
            <a:ext cx="8382000" cy="4572000"/>
          </a:xfrm>
        </p:spPr>
        <p:txBody>
          <a:bodyPr>
            <a:noAutofit/>
          </a:bodyPr>
          <a:lstStyle/>
          <a:p>
            <a:pPr algn="l"/>
            <a:r>
              <a:rPr lang="en-US" sz="3600" dirty="0" smtClean="0">
                <a:solidFill>
                  <a:schemeClr val="bg1"/>
                </a:solidFill>
              </a:rPr>
              <a:t>Harvested grains need to be stored before they made available for consumption .To prevent their spoilage , it is necessary to insure that both the grains and the storage area are free of moisture .</a:t>
            </a:r>
            <a:endParaRPr lang="en-US" sz="3600" dirty="0">
              <a:solidFill>
                <a:schemeClr val="bg1"/>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381001"/>
            <a:ext cx="8534400" cy="4267199"/>
          </a:xfrm>
        </p:spPr>
        <p:txBody>
          <a:bodyPr>
            <a:noAutofit/>
          </a:bodyPr>
          <a:lstStyle/>
          <a:p>
            <a:pPr algn="l"/>
            <a:endParaRPr lang="en-US" sz="4000" dirty="0" smtClean="0">
              <a:solidFill>
                <a:schemeClr val="bg1"/>
              </a:solidFill>
            </a:endParaRPr>
          </a:p>
          <a:p>
            <a:pPr algn="l"/>
            <a:r>
              <a:rPr lang="en-US" sz="4000" dirty="0" smtClean="0">
                <a:solidFill>
                  <a:schemeClr val="bg1"/>
                </a:solidFill>
              </a:rPr>
              <a:t>The storage area should be kept clean and dry .Pesticides should be sprayed beforehand to keep away pests. Periodic inspection of the storage area is necessary to insure the safety of grains</a:t>
            </a:r>
            <a:endParaRPr lang="en-US" sz="4000" dirty="0">
              <a:solidFill>
                <a:schemeClr val="bg1"/>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l="-32000" r="-32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28600"/>
            <a:ext cx="7772400" cy="1470025"/>
          </a:xfrm>
        </p:spPr>
        <p:txBody>
          <a:bodyPr>
            <a:noAutofit/>
          </a:bodyPr>
          <a:lstStyle/>
          <a:p>
            <a:r>
              <a:rPr lang="en-US" sz="5400" dirty="0" smtClean="0"/>
              <a:t>Increasing crop yield </a:t>
            </a:r>
            <a:endParaRPr lang="en-US" sz="5400" dirty="0"/>
          </a:p>
        </p:txBody>
      </p:sp>
      <p:sp>
        <p:nvSpPr>
          <p:cNvPr id="5" name="Subtitle 4"/>
          <p:cNvSpPr>
            <a:spLocks noGrp="1"/>
          </p:cNvSpPr>
          <p:nvPr>
            <p:ph type="subTitle" idx="1"/>
          </p:nvPr>
        </p:nvSpPr>
        <p:spPr>
          <a:xfrm>
            <a:off x="228600" y="1981200"/>
            <a:ext cx="8534400" cy="4572000"/>
          </a:xfrm>
        </p:spPr>
        <p:txBody>
          <a:bodyPr>
            <a:noAutofit/>
          </a:bodyPr>
          <a:lstStyle/>
          <a:p>
            <a:pPr algn="l"/>
            <a:r>
              <a:rPr lang="en-US" sz="4400" dirty="0" smtClean="0">
                <a:solidFill>
                  <a:schemeClr val="bg1"/>
                </a:solidFill>
              </a:rPr>
              <a:t>Carrying out the basic agricultural  practices systematically can substantially increase crop yield . Techniques such as mixed cultivation and crop rotation can increase crop yield further.  </a:t>
            </a:r>
            <a:endParaRPr lang="en-US" sz="4400" dirty="0">
              <a:solidFill>
                <a:schemeClr val="bg1"/>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l="-9000" r="-9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81000" y="457200"/>
            <a:ext cx="8077200" cy="1470025"/>
          </a:xfrm>
        </p:spPr>
        <p:txBody>
          <a:bodyPr>
            <a:normAutofit/>
          </a:bodyPr>
          <a:lstStyle/>
          <a:p>
            <a:r>
              <a:rPr lang="en-US" sz="5400" dirty="0" smtClean="0">
                <a:solidFill>
                  <a:srgbClr val="FF0000"/>
                </a:solidFill>
              </a:rPr>
              <a:t>Mixed Cultivation</a:t>
            </a:r>
            <a:endParaRPr lang="en-US" sz="5400" dirty="0">
              <a:solidFill>
                <a:srgbClr val="FF0000"/>
              </a:solidFill>
            </a:endParaRPr>
          </a:p>
        </p:txBody>
      </p:sp>
      <p:sp>
        <p:nvSpPr>
          <p:cNvPr id="5" name="Subtitle 4"/>
          <p:cNvSpPr>
            <a:spLocks noGrp="1"/>
          </p:cNvSpPr>
          <p:nvPr>
            <p:ph type="subTitle" idx="1"/>
          </p:nvPr>
        </p:nvSpPr>
        <p:spPr>
          <a:xfrm>
            <a:off x="0" y="2286000"/>
            <a:ext cx="8991600" cy="3886200"/>
          </a:xfrm>
        </p:spPr>
        <p:txBody>
          <a:bodyPr>
            <a:noAutofit/>
          </a:bodyPr>
          <a:lstStyle/>
          <a:p>
            <a:pPr algn="l"/>
            <a:r>
              <a:rPr lang="en-US" sz="3600" dirty="0" smtClean="0">
                <a:solidFill>
                  <a:schemeClr val="bg1"/>
                </a:solidFill>
              </a:rPr>
              <a:t>In mixed cultivation ,two or more different types of crops are sown in a particular field at the same time .For example :- A leguminous plant such as pea can be sown in the same field , along with a cereal such as wheat.</a:t>
            </a:r>
            <a:endParaRPr lang="en-US" sz="3600"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5"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609600" y="228600"/>
            <a:ext cx="8153400" cy="3724096"/>
          </a:xfrm>
          <a:prstGeom prst="rect">
            <a:avLst/>
          </a:prstGeom>
          <a:noFill/>
        </p:spPr>
        <p:txBody>
          <a:bodyPr wrap="square" rtlCol="0">
            <a:spAutoFit/>
          </a:bodyPr>
          <a:lstStyle/>
          <a:p>
            <a:pPr algn="just"/>
            <a:r>
              <a:rPr lang="en-US" sz="4000" dirty="0" smtClean="0"/>
              <a:t>Manual weeding</a:t>
            </a:r>
          </a:p>
          <a:p>
            <a:pPr algn="just"/>
            <a:endParaRPr lang="en-US" sz="2800" dirty="0" smtClean="0"/>
          </a:p>
          <a:p>
            <a:pPr algn="just"/>
            <a:r>
              <a:rPr lang="en-US" sz="2400" dirty="0" smtClean="0"/>
              <a:t>Weeds may be uprooted by hand or removed with the help of implements such as harrow, trowel, or hoe</a:t>
            </a:r>
          </a:p>
          <a:p>
            <a:pPr algn="just"/>
            <a:r>
              <a:rPr lang="en-US" sz="2400" dirty="0" smtClean="0"/>
              <a:t>manual weeding has the following disadvantages.</a:t>
            </a:r>
          </a:p>
          <a:p>
            <a:pPr algn="just">
              <a:buFont typeface="Arial" pitchFamily="34" charset="0"/>
              <a:buChar char="•"/>
            </a:pPr>
            <a:r>
              <a:rPr lang="en-US" sz="2400" dirty="0" smtClean="0"/>
              <a:t>it is time – consuming and may even land to accidental removal of desired crops. </a:t>
            </a:r>
          </a:p>
          <a:p>
            <a:pPr algn="just">
              <a:buFont typeface="Arial" pitchFamily="34" charset="0"/>
              <a:buChar char="•"/>
            </a:pPr>
            <a:r>
              <a:rPr lang="en-US" sz="2400" dirty="0" smtClean="0"/>
              <a:t>the implements used (such as trowel, harrow, and hoe) are made of iron and need regular maintenance to prevent rusting</a:t>
            </a:r>
            <a:r>
              <a:rPr lang="en-US" sz="2000" dirty="0" smtClean="0"/>
              <a:t>.  </a:t>
            </a:r>
          </a:p>
        </p:txBody>
      </p:sp>
      <p:grpSp>
        <p:nvGrpSpPr>
          <p:cNvPr id="2" name="Group 5"/>
          <p:cNvGrpSpPr/>
          <p:nvPr/>
        </p:nvGrpSpPr>
        <p:grpSpPr>
          <a:xfrm>
            <a:off x="838200" y="4343400"/>
            <a:ext cx="7677150" cy="2228850"/>
            <a:chOff x="838200" y="4343400"/>
            <a:chExt cx="7677150" cy="2228850"/>
          </a:xfrm>
        </p:grpSpPr>
        <p:pic>
          <p:nvPicPr>
            <p:cNvPr id="1027" name="Picture 3" descr="C:\Documents and Settings\pcxp\Desktop\rrw.jpg"/>
            <p:cNvPicPr>
              <a:picLocks noChangeAspect="1" noChangeArrowheads="1"/>
            </p:cNvPicPr>
            <p:nvPr/>
          </p:nvPicPr>
          <p:blipFill>
            <a:blip r:embed="rId2"/>
            <a:srcRect/>
            <a:stretch>
              <a:fillRect/>
            </a:stretch>
          </p:blipFill>
          <p:spPr bwMode="auto">
            <a:xfrm>
              <a:off x="5181600" y="4343400"/>
              <a:ext cx="3333750" cy="2209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8" name="Picture 4" descr="C:\Documents and Settings\pcxp\Desktop\www.jpg"/>
            <p:cNvPicPr>
              <a:picLocks noChangeAspect="1" noChangeArrowheads="1"/>
            </p:cNvPicPr>
            <p:nvPr/>
          </p:nvPicPr>
          <p:blipFill>
            <a:blip r:embed="rId3"/>
            <a:srcRect/>
            <a:stretch>
              <a:fillRect/>
            </a:stretch>
          </p:blipFill>
          <p:spPr bwMode="auto">
            <a:xfrm>
              <a:off x="838200" y="4572000"/>
              <a:ext cx="3048000" cy="2000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grpSp>
        <p:nvGrpSpPr>
          <p:cNvPr id="3" name="Group 4"/>
          <p:cNvGrpSpPr/>
          <p:nvPr/>
        </p:nvGrpSpPr>
        <p:grpSpPr>
          <a:xfrm>
            <a:off x="228600" y="228600"/>
            <a:ext cx="8915400" cy="5943600"/>
            <a:chOff x="228600" y="228600"/>
            <a:chExt cx="8915400" cy="5943600"/>
          </a:xfrm>
        </p:grpSpPr>
        <p:sp>
          <p:nvSpPr>
            <p:cNvPr id="2" name="TextBox 1"/>
            <p:cNvSpPr txBox="1"/>
            <p:nvPr/>
          </p:nvSpPr>
          <p:spPr>
            <a:xfrm>
              <a:off x="228600" y="228600"/>
              <a:ext cx="8915400" cy="2554545"/>
            </a:xfrm>
            <a:prstGeom prst="rect">
              <a:avLst/>
            </a:prstGeom>
            <a:noFill/>
          </p:spPr>
          <p:txBody>
            <a:bodyPr wrap="square" rtlCol="0">
              <a:spAutoFit/>
            </a:bodyPr>
            <a:lstStyle/>
            <a:p>
              <a:r>
                <a:rPr lang="en-US" sz="4800" dirty="0" smtClean="0"/>
                <a:t>Using weedicides</a:t>
              </a:r>
            </a:p>
            <a:p>
              <a:pPr algn="just"/>
              <a:r>
                <a:rPr lang="en-US" sz="2800" dirty="0" smtClean="0"/>
                <a:t>A weedicide  is a chemical that is used to destroy weeds. Weedicides destroy the weeds  without affecting the crop. Dalapon, metachlor, and siziazine are examples of weedicides. </a:t>
              </a:r>
              <a:endParaRPr lang="en-US" sz="2800" dirty="0"/>
            </a:p>
          </p:txBody>
        </p:sp>
        <p:pic>
          <p:nvPicPr>
            <p:cNvPr id="2050" name="Picture 2" descr="C:\Documents and Settings\pcxp\Desktop\bg.jpg"/>
            <p:cNvPicPr>
              <a:picLocks noChangeAspect="1" noChangeArrowheads="1"/>
            </p:cNvPicPr>
            <p:nvPr/>
          </p:nvPicPr>
          <p:blipFill>
            <a:blip r:embed="rId2"/>
            <a:srcRect/>
            <a:stretch>
              <a:fillRect/>
            </a:stretch>
          </p:blipFill>
          <p:spPr bwMode="auto">
            <a:xfrm>
              <a:off x="685800" y="2971800"/>
              <a:ext cx="30480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Documents and Settings\pcxp\Desktop\vv.jpg"/>
            <p:cNvPicPr>
              <a:picLocks noChangeAspect="1" noChangeArrowheads="1"/>
            </p:cNvPicPr>
            <p:nvPr/>
          </p:nvPicPr>
          <p:blipFill>
            <a:blip r:embed="rId3"/>
            <a:srcRect/>
            <a:stretch>
              <a:fillRect/>
            </a:stretch>
          </p:blipFill>
          <p:spPr bwMode="auto">
            <a:xfrm>
              <a:off x="5486400" y="2971800"/>
              <a:ext cx="3133725" cy="32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a:effectLst/>
      </p:bgPr>
    </p:bg>
    <p:spTree>
      <p:nvGrpSpPr>
        <p:cNvPr id="1" name=""/>
        <p:cNvGrpSpPr/>
        <p:nvPr/>
      </p:nvGrpSpPr>
      <p:grpSpPr>
        <a:xfrm>
          <a:off x="0" y="0"/>
          <a:ext cx="0" cy="0"/>
          <a:chOff x="0" y="0"/>
          <a:chExt cx="0" cy="0"/>
        </a:xfrm>
      </p:grpSpPr>
      <p:grpSp>
        <p:nvGrpSpPr>
          <p:cNvPr id="2" name="Group 4"/>
          <p:cNvGrpSpPr/>
          <p:nvPr/>
        </p:nvGrpSpPr>
        <p:grpSpPr>
          <a:xfrm>
            <a:off x="762000" y="381000"/>
            <a:ext cx="8001000" cy="5791200"/>
            <a:chOff x="762000" y="381000"/>
            <a:chExt cx="8001000" cy="5791200"/>
          </a:xfrm>
        </p:grpSpPr>
        <p:sp>
          <p:nvSpPr>
            <p:cNvPr id="3" name="TextBox 2"/>
            <p:cNvSpPr txBox="1"/>
            <p:nvPr/>
          </p:nvSpPr>
          <p:spPr>
            <a:xfrm>
              <a:off x="762000" y="381000"/>
              <a:ext cx="8001000" cy="2554545"/>
            </a:xfrm>
            <a:prstGeom prst="rect">
              <a:avLst/>
            </a:prstGeom>
            <a:noFill/>
          </p:spPr>
          <p:txBody>
            <a:bodyPr wrap="square" rtlCol="0">
              <a:spAutoFit/>
            </a:bodyPr>
            <a:lstStyle/>
            <a:p>
              <a:pPr algn="just"/>
              <a:r>
                <a:rPr lang="en-US" sz="2000" dirty="0" smtClean="0"/>
                <a:t>Animals such as rate and insects also damage crops. Such animals are called pests. Pests can be destroyed by using chemicals called pesticides.</a:t>
              </a:r>
            </a:p>
            <a:p>
              <a:pPr algn="just"/>
              <a:r>
                <a:rPr lang="en-US" sz="2000" dirty="0" smtClean="0"/>
                <a:t>Weedicides and pesticides have the following disadvantages.</a:t>
              </a:r>
            </a:p>
            <a:p>
              <a:pPr algn="just">
                <a:buFont typeface="Arial" pitchFamily="34" charset="0"/>
                <a:buChar char="•"/>
              </a:pPr>
              <a:r>
                <a:rPr lang="en-US" sz="2000" dirty="0"/>
                <a:t> </a:t>
              </a:r>
              <a:r>
                <a:rPr lang="en-US" sz="2000" dirty="0" smtClean="0"/>
                <a:t>accidental contact with these chemicals may adversely affect the health of farmers.  </a:t>
              </a:r>
            </a:p>
            <a:p>
              <a:pPr algn="just">
                <a:buFont typeface="Arial" pitchFamily="34" charset="0"/>
                <a:buChar char="•"/>
              </a:pPr>
              <a:r>
                <a:rPr lang="en-US" sz="2000" dirty="0" smtClean="0"/>
                <a:t>Traces of these poisonous chemical may remain in crops themselves, which can be very harmful to human life. It is therefore, very important to wash grains  vegetables, etc., thoroughly before consumption</a:t>
              </a:r>
              <a:r>
                <a:rPr lang="en-US" dirty="0" smtClean="0"/>
                <a:t>.  </a:t>
              </a:r>
              <a:endParaRPr lang="en-US" dirty="0"/>
            </a:p>
          </p:txBody>
        </p:sp>
        <p:pic>
          <p:nvPicPr>
            <p:cNvPr id="4101" name="Picture 5" descr="C:\Documents and Settings\pcxp\Desktop\01.jpg"/>
            <p:cNvPicPr>
              <a:picLocks noChangeAspect="1" noChangeArrowheads="1"/>
            </p:cNvPicPr>
            <p:nvPr/>
          </p:nvPicPr>
          <p:blipFill>
            <a:blip r:embed="rId2"/>
            <a:srcRect/>
            <a:stretch>
              <a:fillRect/>
            </a:stretch>
          </p:blipFill>
          <p:spPr bwMode="auto">
            <a:xfrm>
              <a:off x="5638800" y="3048000"/>
              <a:ext cx="3124200" cy="304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102" name="Picture 6" descr="C:\Documents and Settings\pcxp\Desktop\teesri slides.jpg"/>
            <p:cNvPicPr>
              <a:picLocks noChangeAspect="1" noChangeArrowheads="1"/>
            </p:cNvPicPr>
            <p:nvPr/>
          </p:nvPicPr>
          <p:blipFill>
            <a:blip r:embed="rId3"/>
            <a:srcRect/>
            <a:stretch>
              <a:fillRect/>
            </a:stretch>
          </p:blipFill>
          <p:spPr bwMode="auto">
            <a:xfrm>
              <a:off x="914400" y="3200400"/>
              <a:ext cx="3276600" cy="2971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grpSp>
        <p:nvGrpSpPr>
          <p:cNvPr id="2" name="Group 5"/>
          <p:cNvGrpSpPr/>
          <p:nvPr/>
        </p:nvGrpSpPr>
        <p:grpSpPr>
          <a:xfrm>
            <a:off x="228600" y="228600"/>
            <a:ext cx="8763000" cy="6324600"/>
            <a:chOff x="228600" y="228600"/>
            <a:chExt cx="8763000" cy="6324600"/>
          </a:xfrm>
        </p:grpSpPr>
        <p:sp>
          <p:nvSpPr>
            <p:cNvPr id="3" name="TextBox 2"/>
            <p:cNvSpPr txBox="1"/>
            <p:nvPr/>
          </p:nvSpPr>
          <p:spPr>
            <a:xfrm>
              <a:off x="228600" y="228600"/>
              <a:ext cx="8763000" cy="1446550"/>
            </a:xfrm>
            <a:prstGeom prst="rect">
              <a:avLst/>
            </a:prstGeom>
            <a:noFill/>
          </p:spPr>
          <p:txBody>
            <a:bodyPr wrap="square" rtlCol="0">
              <a:spAutoFit/>
            </a:bodyPr>
            <a:lstStyle/>
            <a:p>
              <a:r>
                <a:rPr lang="en-US" sz="3200" dirty="0" smtClean="0"/>
                <a:t>Harvesting</a:t>
              </a:r>
            </a:p>
            <a:p>
              <a:endParaRPr lang="en-US" sz="2800" dirty="0" smtClean="0"/>
            </a:p>
            <a:p>
              <a:r>
                <a:rPr lang="en-US" sz="2800" dirty="0" smtClean="0"/>
                <a:t>The process of cutting and gathering of called harvesting</a:t>
              </a:r>
              <a:r>
                <a:rPr lang="en-US" dirty="0" smtClean="0"/>
                <a:t>.</a:t>
              </a:r>
              <a:endParaRPr lang="en-US" dirty="0"/>
            </a:p>
          </p:txBody>
        </p:sp>
        <p:pic>
          <p:nvPicPr>
            <p:cNvPr id="3075" name="Picture 3" descr="C:\Documents and Settings\pcxp\Desktop\iv slieds.jpg"/>
            <p:cNvPicPr>
              <a:picLocks noChangeAspect="1" noChangeArrowheads="1"/>
            </p:cNvPicPr>
            <p:nvPr/>
          </p:nvPicPr>
          <p:blipFill>
            <a:blip r:embed="rId2"/>
            <a:srcRect/>
            <a:stretch>
              <a:fillRect/>
            </a:stretch>
          </p:blipFill>
          <p:spPr bwMode="auto">
            <a:xfrm>
              <a:off x="5791200" y="1752600"/>
              <a:ext cx="3048000" cy="2286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6" name="Picture 4" descr="C:\Documents and Settings\pcxp\Desktop\hj.jpg"/>
            <p:cNvPicPr>
              <a:picLocks noChangeAspect="1" noChangeArrowheads="1"/>
            </p:cNvPicPr>
            <p:nvPr/>
          </p:nvPicPr>
          <p:blipFill>
            <a:blip r:embed="rId3"/>
            <a:srcRect/>
            <a:stretch>
              <a:fillRect/>
            </a:stretch>
          </p:blipFill>
          <p:spPr bwMode="auto">
            <a:xfrm>
              <a:off x="381000" y="2133600"/>
              <a:ext cx="2590800" cy="2667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7" name="Picture 5" descr="C:\Documents and Settings\pcxp\Desktop\003.jpg"/>
            <p:cNvPicPr>
              <a:picLocks noChangeAspect="1" noChangeArrowheads="1"/>
            </p:cNvPicPr>
            <p:nvPr/>
          </p:nvPicPr>
          <p:blipFill>
            <a:blip r:embed="rId4"/>
            <a:srcRect/>
            <a:stretch>
              <a:fillRect/>
            </a:stretch>
          </p:blipFill>
          <p:spPr bwMode="auto">
            <a:xfrm>
              <a:off x="3352800" y="4191001"/>
              <a:ext cx="3009900" cy="23621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grpSp>
        <p:nvGrpSpPr>
          <p:cNvPr id="2" name="Group 5"/>
          <p:cNvGrpSpPr/>
          <p:nvPr/>
        </p:nvGrpSpPr>
        <p:grpSpPr>
          <a:xfrm>
            <a:off x="0" y="228600"/>
            <a:ext cx="9144000" cy="5334000"/>
            <a:chOff x="0" y="228600"/>
            <a:chExt cx="9144000" cy="5334000"/>
          </a:xfrm>
        </p:grpSpPr>
        <p:sp>
          <p:nvSpPr>
            <p:cNvPr id="3" name="TextBox 2"/>
            <p:cNvSpPr txBox="1"/>
            <p:nvPr/>
          </p:nvSpPr>
          <p:spPr>
            <a:xfrm>
              <a:off x="0" y="228600"/>
              <a:ext cx="9144000" cy="1569660"/>
            </a:xfrm>
            <a:prstGeom prst="rect">
              <a:avLst/>
            </a:prstGeom>
            <a:noFill/>
          </p:spPr>
          <p:txBody>
            <a:bodyPr wrap="square" rtlCol="0">
              <a:spAutoFit/>
            </a:bodyPr>
            <a:lstStyle/>
            <a:p>
              <a:pPr algn="just"/>
              <a:r>
                <a:rPr lang="en-US" sz="2400" dirty="0" smtClean="0"/>
                <a:t>Threshing  a machine manually combine harvester can be used for both harvesting  and threshing winnowing, which involves the separation of the grain from chaff (seed covering and tiny pieces of leaves or stem), can be done manually, or using a `winnowing machine </a:t>
              </a:r>
              <a:endParaRPr lang="en-US" sz="2400" dirty="0"/>
            </a:p>
          </p:txBody>
        </p:sp>
        <p:pic>
          <p:nvPicPr>
            <p:cNvPr id="5122" name="Picture 2" descr="C:\Documents and Settings\pcxp\Desktop\fifth slieds.jpg"/>
            <p:cNvPicPr>
              <a:picLocks noChangeAspect="1" noChangeArrowheads="1"/>
            </p:cNvPicPr>
            <p:nvPr/>
          </p:nvPicPr>
          <p:blipFill>
            <a:blip r:embed="rId2"/>
            <a:srcRect/>
            <a:stretch>
              <a:fillRect/>
            </a:stretch>
          </p:blipFill>
          <p:spPr bwMode="auto">
            <a:xfrm>
              <a:off x="457200" y="2590800"/>
              <a:ext cx="1981200" cy="2667000"/>
            </a:xfrm>
            <a:prstGeom prst="rect">
              <a:avLst/>
            </a:prstGeom>
            <a:noFill/>
          </p:spPr>
        </p:pic>
        <p:pic>
          <p:nvPicPr>
            <p:cNvPr id="5123" name="Picture 3" descr="C:\Documents and Settings\pcxp\Desktop\thumbnailCAM1BQCZ.jpg"/>
            <p:cNvPicPr>
              <a:picLocks noChangeAspect="1" noChangeArrowheads="1"/>
            </p:cNvPicPr>
            <p:nvPr/>
          </p:nvPicPr>
          <p:blipFill>
            <a:blip r:embed="rId3"/>
            <a:srcRect/>
            <a:stretch>
              <a:fillRect/>
            </a:stretch>
          </p:blipFill>
          <p:spPr bwMode="auto">
            <a:xfrm>
              <a:off x="6248400" y="2438400"/>
              <a:ext cx="2514600" cy="2009775"/>
            </a:xfrm>
            <a:prstGeom prst="rect">
              <a:avLst/>
            </a:prstGeom>
            <a:noFill/>
          </p:spPr>
        </p:pic>
        <p:pic>
          <p:nvPicPr>
            <p:cNvPr id="5125" name="Picture 5" descr="C:\Documents and Settings\pcxp\Desktop\thumbnailCA181ZG3.jpg"/>
            <p:cNvPicPr>
              <a:picLocks noChangeAspect="1" noChangeArrowheads="1"/>
            </p:cNvPicPr>
            <p:nvPr/>
          </p:nvPicPr>
          <p:blipFill>
            <a:blip r:embed="rId4"/>
            <a:srcRect/>
            <a:stretch>
              <a:fillRect/>
            </a:stretch>
          </p:blipFill>
          <p:spPr bwMode="auto">
            <a:xfrm>
              <a:off x="2971800" y="2528888"/>
              <a:ext cx="3028950" cy="3033712"/>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r>
              <a:rPr lang="en-US" sz="5400" b="1" u="sng" dirty="0" smtClean="0">
                <a:latin typeface="Arial Rounded MT Bold" pitchFamily="34" charset="0"/>
              </a:rPr>
              <a:t>Crops</a:t>
            </a:r>
            <a:endParaRPr lang="en-IN" sz="5400" b="1" u="sng" dirty="0">
              <a:latin typeface="Arial Rounded MT Bold" pitchFamily="34" charset="0"/>
            </a:endParaRPr>
          </a:p>
        </p:txBody>
      </p:sp>
      <p:sp>
        <p:nvSpPr>
          <p:cNvPr id="3" name="Content Placeholder 2"/>
          <p:cNvSpPr>
            <a:spLocks noGrp="1"/>
          </p:cNvSpPr>
          <p:nvPr>
            <p:ph idx="1"/>
          </p:nvPr>
        </p:nvSpPr>
        <p:spPr>
          <a:xfrm>
            <a:off x="142844" y="2132857"/>
            <a:ext cx="2714644" cy="3600400"/>
          </a:xfrm>
        </p:spPr>
        <p:txBody>
          <a:bodyPr>
            <a:normAutofit fontScale="92500" lnSpcReduction="10000"/>
          </a:bodyPr>
          <a:lstStyle/>
          <a:p>
            <a:r>
              <a:rPr lang="en-US" dirty="0" smtClean="0"/>
              <a:t>Plants of same kind grown on a large scale for food, clothing, etc., are called </a:t>
            </a:r>
            <a:r>
              <a:rPr lang="en-US" b="1" dirty="0" smtClean="0"/>
              <a:t>crops.</a:t>
            </a:r>
            <a:endParaRPr lang="en-IN" b="1" dirty="0"/>
          </a:p>
        </p:txBody>
      </p:sp>
      <p:pic>
        <p:nvPicPr>
          <p:cNvPr id="6147" name="Picture 3"/>
          <p:cNvPicPr>
            <a:picLocks noChangeAspect="1" noChangeArrowheads="1"/>
          </p:cNvPicPr>
          <p:nvPr/>
        </p:nvPicPr>
        <p:blipFill>
          <a:blip r:embed="rId2" cstate="print"/>
          <a:srcRect/>
          <a:stretch>
            <a:fillRect/>
          </a:stretch>
        </p:blipFill>
        <p:spPr bwMode="auto">
          <a:xfrm>
            <a:off x="2928926" y="1785926"/>
            <a:ext cx="5715040" cy="4500594"/>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4000" b="-14000"/>
          </a:stretch>
        </a:blip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85800" y="381000"/>
            <a:ext cx="7772400" cy="6072188"/>
          </a:xfrm>
          <a:prstGeom prst="rect">
            <a:avLst/>
          </a:prstGeom>
          <a:noFill/>
          <a:ln w="9525">
            <a:noFill/>
            <a:miter lim="800000"/>
            <a:headEnd/>
            <a:tailEnd/>
          </a:ln>
        </p:spPr>
        <p:txBody>
          <a:bodyPr>
            <a:spAutoFit/>
          </a:bodyPr>
          <a:lstStyle/>
          <a:p>
            <a:pPr algn="ctr" eaLnBrk="1" hangingPunct="1">
              <a:spcBef>
                <a:spcPct val="50000"/>
              </a:spcBef>
            </a:pPr>
            <a:r>
              <a:rPr lang="en-US" sz="4400" b="1">
                <a:solidFill>
                  <a:srgbClr val="003300"/>
                </a:solidFill>
                <a:latin typeface="Comic Sans MS" pitchFamily="16" charset="0"/>
              </a:rPr>
              <a:t>Crop Rotation</a:t>
            </a:r>
            <a:r>
              <a:rPr lang="en-US" sz="4400">
                <a:solidFill>
                  <a:srgbClr val="003300"/>
                </a:solidFill>
                <a:latin typeface="Comic Sans MS" pitchFamily="16" charset="0"/>
              </a:rPr>
              <a:t> </a:t>
            </a:r>
          </a:p>
          <a:p>
            <a:pPr eaLnBrk="1" hangingPunct="1">
              <a:spcBef>
                <a:spcPct val="50000"/>
              </a:spcBef>
            </a:pPr>
            <a:r>
              <a:rPr lang="en-US" sz="3200" b="1">
                <a:solidFill>
                  <a:srgbClr val="003300"/>
                </a:solidFill>
                <a:latin typeface="Comic Sans MS" pitchFamily="16" charset="0"/>
              </a:rPr>
              <a:t>Changing crop sequences to create an unstable and inhospitable environment for weed establishment and survival –</a:t>
            </a:r>
          </a:p>
          <a:p>
            <a:pPr eaLnBrk="1" hangingPunct="1">
              <a:lnSpc>
                <a:spcPct val="120000"/>
              </a:lnSpc>
              <a:spcBef>
                <a:spcPct val="50000"/>
              </a:spcBef>
            </a:pPr>
            <a:r>
              <a:rPr lang="en-US" sz="3200" b="1">
                <a:solidFill>
                  <a:srgbClr val="003300"/>
                </a:solidFill>
                <a:latin typeface="Comic Sans MS" pitchFamily="16" charset="0"/>
              </a:rPr>
              <a:t>resource availability</a:t>
            </a:r>
            <a:br>
              <a:rPr lang="en-US" sz="3200" b="1">
                <a:solidFill>
                  <a:srgbClr val="003300"/>
                </a:solidFill>
                <a:latin typeface="Comic Sans MS" pitchFamily="16" charset="0"/>
              </a:rPr>
            </a:br>
            <a:r>
              <a:rPr lang="en-US" sz="3200" b="1">
                <a:solidFill>
                  <a:srgbClr val="003300"/>
                </a:solidFill>
                <a:latin typeface="Comic Sans MS" pitchFamily="16" charset="0"/>
              </a:rPr>
              <a:t>allelopathic effects</a:t>
            </a:r>
            <a:br>
              <a:rPr lang="en-US" sz="3200" b="1">
                <a:solidFill>
                  <a:srgbClr val="003300"/>
                </a:solidFill>
                <a:latin typeface="Comic Sans MS" pitchFamily="16" charset="0"/>
              </a:rPr>
            </a:br>
            <a:r>
              <a:rPr lang="en-US" sz="3200" b="1">
                <a:solidFill>
                  <a:srgbClr val="003300"/>
                </a:solidFill>
                <a:latin typeface="Comic Sans MS" pitchFamily="16" charset="0"/>
              </a:rPr>
              <a:t>soil disturbance</a:t>
            </a:r>
            <a:br>
              <a:rPr lang="en-US" sz="3200" b="1">
                <a:solidFill>
                  <a:srgbClr val="003300"/>
                </a:solidFill>
                <a:latin typeface="Comic Sans MS" pitchFamily="16" charset="0"/>
              </a:rPr>
            </a:br>
            <a:r>
              <a:rPr lang="en-US" sz="3200" b="1">
                <a:solidFill>
                  <a:srgbClr val="003300"/>
                </a:solidFill>
                <a:latin typeface="Comic Sans MS" pitchFamily="16" charset="0"/>
              </a:rPr>
              <a:t>soil fertility</a:t>
            </a:r>
            <a:br>
              <a:rPr lang="en-US" sz="3200" b="1">
                <a:solidFill>
                  <a:srgbClr val="003300"/>
                </a:solidFill>
                <a:latin typeface="Comic Sans MS" pitchFamily="16" charset="0"/>
              </a:rPr>
            </a:br>
            <a:r>
              <a:rPr lang="en-US" sz="3200" b="1">
                <a:solidFill>
                  <a:srgbClr val="003300"/>
                </a:solidFill>
                <a:latin typeface="Comic Sans MS" pitchFamily="16" charset="0"/>
              </a:rPr>
              <a:t>mechanical damage</a:t>
            </a:r>
            <a:r>
              <a:rPr lang="en-US">
                <a:solidFill>
                  <a:srgbClr val="003300"/>
                </a:solidFill>
                <a:latin typeface="Comic Sans MS" pitchFamily="16" charset="0"/>
              </a:rPr>
              <a:t> </a:t>
            </a:r>
            <a:br>
              <a:rPr lang="en-US">
                <a:solidFill>
                  <a:srgbClr val="003300"/>
                </a:solidFill>
                <a:latin typeface="Comic Sans MS" pitchFamily="16" charset="0"/>
              </a:rPr>
            </a:br>
            <a:endParaRPr lang="en-US">
              <a:solidFill>
                <a:srgbClr val="003300"/>
              </a:solidFill>
              <a:latin typeface="Comic Sans MS" pitchFamily="16" charset="0"/>
            </a:endParaRPr>
          </a:p>
        </p:txBody>
      </p:sp>
      <p:sp>
        <p:nvSpPr>
          <p:cNvPr id="2051" name="AutoShape 3"/>
          <p:cNvSpPr>
            <a:spLocks/>
          </p:cNvSpPr>
          <p:nvPr/>
        </p:nvSpPr>
        <p:spPr bwMode="auto">
          <a:xfrm>
            <a:off x="4495800" y="3048000"/>
            <a:ext cx="1219200" cy="2971800"/>
          </a:xfrm>
          <a:prstGeom prst="rightBrace">
            <a:avLst>
              <a:gd name="adj1" fmla="val 20312"/>
              <a:gd name="adj2" fmla="val 50000"/>
            </a:avLst>
          </a:prstGeom>
          <a:noFill/>
          <a:ln w="57150">
            <a:solidFill>
              <a:schemeClr val="tx1"/>
            </a:solidFill>
            <a:round/>
            <a:headEnd/>
            <a:tailEnd/>
          </a:ln>
        </p:spPr>
        <p:txBody>
          <a:bodyPr wrap="none" anchor="ctr"/>
          <a:lstStyle/>
          <a:p>
            <a:pPr algn="ctr" eaLnBrk="1" hangingPunct="1"/>
            <a:endParaRPr lang="en-US">
              <a:solidFill>
                <a:srgbClr val="003300"/>
              </a:solidFill>
              <a:latin typeface="Times New Roman" pitchFamily="16" charset="0"/>
            </a:endParaRPr>
          </a:p>
        </p:txBody>
      </p:sp>
      <p:sp>
        <p:nvSpPr>
          <p:cNvPr id="2052" name="Text Box 4"/>
          <p:cNvSpPr txBox="1">
            <a:spLocks noChangeArrowheads="1"/>
          </p:cNvSpPr>
          <p:nvPr/>
        </p:nvSpPr>
        <p:spPr bwMode="auto">
          <a:xfrm>
            <a:off x="5715000" y="4175125"/>
            <a:ext cx="2133600" cy="701675"/>
          </a:xfrm>
          <a:prstGeom prst="rect">
            <a:avLst/>
          </a:prstGeom>
          <a:noFill/>
          <a:ln w="9525">
            <a:noFill/>
            <a:miter lim="800000"/>
            <a:headEnd/>
            <a:tailEnd/>
          </a:ln>
        </p:spPr>
        <p:txBody>
          <a:bodyPr>
            <a:spAutoFit/>
          </a:bodyPr>
          <a:lstStyle/>
          <a:p>
            <a:pPr eaLnBrk="1" hangingPunct="1">
              <a:spcBef>
                <a:spcPct val="50000"/>
              </a:spcBef>
            </a:pPr>
            <a:r>
              <a:rPr lang="en-US" sz="4000" b="1">
                <a:solidFill>
                  <a:srgbClr val="003300"/>
                </a:solidFill>
                <a:latin typeface="Comic Sans MS" pitchFamily="16" charset="0"/>
              </a:rPr>
              <a:t>X time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hio_rural_landscape_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5" name="AutoShape 3"/>
          <p:cNvSpPr>
            <a:spLocks noChangeArrowheads="1"/>
          </p:cNvSpPr>
          <p:nvPr/>
        </p:nvSpPr>
        <p:spPr bwMode="auto">
          <a:xfrm rot="-10792678">
            <a:off x="3198813" y="4646613"/>
            <a:ext cx="2438400" cy="1600200"/>
          </a:xfrm>
          <a:prstGeom prst="rightArrow">
            <a:avLst>
              <a:gd name="adj1" fmla="val 50000"/>
              <a:gd name="adj2" fmla="val 38095"/>
            </a:avLst>
          </a:prstGeom>
          <a:solidFill>
            <a:srgbClr val="FF9900"/>
          </a:solidFill>
          <a:ln w="9525">
            <a:solidFill>
              <a:schemeClr val="tx1"/>
            </a:solidFill>
            <a:miter lim="800000"/>
            <a:headEnd/>
            <a:tailEnd/>
          </a:ln>
        </p:spPr>
        <p:txBody>
          <a:bodyPr wrap="none" anchor="ctr"/>
          <a:lstStyle/>
          <a:p>
            <a:endParaRPr lang="en-US"/>
          </a:p>
        </p:txBody>
      </p:sp>
      <p:sp>
        <p:nvSpPr>
          <p:cNvPr id="3076" name="AutoShape 4"/>
          <p:cNvSpPr>
            <a:spLocks noChangeArrowheads="1"/>
          </p:cNvSpPr>
          <p:nvPr/>
        </p:nvSpPr>
        <p:spPr bwMode="auto">
          <a:xfrm rot="1792924">
            <a:off x="5067300" y="958850"/>
            <a:ext cx="2438400" cy="1600200"/>
          </a:xfrm>
          <a:prstGeom prst="rightArrow">
            <a:avLst>
              <a:gd name="adj1" fmla="val 50000"/>
              <a:gd name="adj2" fmla="val 38095"/>
            </a:avLst>
          </a:prstGeom>
          <a:solidFill>
            <a:srgbClr val="CC66FF"/>
          </a:solidFill>
          <a:ln w="9525">
            <a:solidFill>
              <a:schemeClr val="tx1"/>
            </a:solidFill>
            <a:miter lim="800000"/>
            <a:headEnd/>
            <a:tailEnd/>
          </a:ln>
        </p:spPr>
        <p:txBody>
          <a:bodyPr wrap="none" anchor="ctr"/>
          <a:lstStyle/>
          <a:p>
            <a:endParaRPr lang="en-US"/>
          </a:p>
        </p:txBody>
      </p:sp>
      <p:sp>
        <p:nvSpPr>
          <p:cNvPr id="3077" name="AutoShape 5"/>
          <p:cNvSpPr>
            <a:spLocks noChangeArrowheads="1"/>
          </p:cNvSpPr>
          <p:nvPr/>
        </p:nvSpPr>
        <p:spPr bwMode="auto">
          <a:xfrm rot="-8475437">
            <a:off x="1174750" y="4148138"/>
            <a:ext cx="2438400" cy="1524000"/>
          </a:xfrm>
          <a:prstGeom prst="rightArrow">
            <a:avLst>
              <a:gd name="adj1" fmla="val 50000"/>
              <a:gd name="adj2" fmla="val 40000"/>
            </a:avLst>
          </a:prstGeom>
          <a:solidFill>
            <a:srgbClr val="CCECFF"/>
          </a:solidFill>
          <a:ln w="9525">
            <a:solidFill>
              <a:schemeClr val="tx1"/>
            </a:solidFill>
            <a:miter lim="800000"/>
            <a:headEnd/>
            <a:tailEnd/>
          </a:ln>
        </p:spPr>
        <p:txBody>
          <a:bodyPr wrap="none" anchor="ctr"/>
          <a:lstStyle/>
          <a:p>
            <a:endParaRPr lang="en-US"/>
          </a:p>
        </p:txBody>
      </p:sp>
      <p:sp>
        <p:nvSpPr>
          <p:cNvPr id="3078" name="AutoShape 6"/>
          <p:cNvSpPr>
            <a:spLocks noChangeArrowheads="1"/>
          </p:cNvSpPr>
          <p:nvPr/>
        </p:nvSpPr>
        <p:spPr bwMode="auto">
          <a:xfrm rot="8504016">
            <a:off x="5275263" y="4005263"/>
            <a:ext cx="2438400" cy="1447800"/>
          </a:xfrm>
          <a:prstGeom prst="rightArrow">
            <a:avLst>
              <a:gd name="adj1" fmla="val 50000"/>
              <a:gd name="adj2" fmla="val 42105"/>
            </a:avLst>
          </a:prstGeom>
          <a:solidFill>
            <a:srgbClr val="CCCC00"/>
          </a:solidFill>
          <a:ln w="9525">
            <a:solidFill>
              <a:schemeClr val="tx1"/>
            </a:solidFill>
            <a:miter lim="800000"/>
            <a:headEnd/>
            <a:tailEnd/>
          </a:ln>
        </p:spPr>
        <p:txBody>
          <a:bodyPr wrap="none" anchor="ctr"/>
          <a:lstStyle/>
          <a:p>
            <a:endParaRPr lang="en-US"/>
          </a:p>
        </p:txBody>
      </p:sp>
      <p:sp>
        <p:nvSpPr>
          <p:cNvPr id="3079" name="AutoShape 7"/>
          <p:cNvSpPr>
            <a:spLocks noChangeArrowheads="1"/>
          </p:cNvSpPr>
          <p:nvPr/>
        </p:nvSpPr>
        <p:spPr bwMode="auto">
          <a:xfrm rot="-5400000">
            <a:off x="419100" y="2095500"/>
            <a:ext cx="2438400" cy="1600200"/>
          </a:xfrm>
          <a:prstGeom prst="rightArrow">
            <a:avLst>
              <a:gd name="adj1" fmla="val 50000"/>
              <a:gd name="adj2" fmla="val 38095"/>
            </a:avLst>
          </a:prstGeom>
          <a:solidFill>
            <a:srgbClr val="66FF66"/>
          </a:solidFill>
          <a:ln w="9525">
            <a:solidFill>
              <a:schemeClr val="tx1"/>
            </a:solidFill>
            <a:miter lim="800000"/>
            <a:headEnd/>
            <a:tailEnd/>
          </a:ln>
        </p:spPr>
        <p:txBody>
          <a:bodyPr wrap="none" anchor="ctr"/>
          <a:lstStyle/>
          <a:p>
            <a:endParaRPr lang="en-US"/>
          </a:p>
        </p:txBody>
      </p:sp>
      <p:sp>
        <p:nvSpPr>
          <p:cNvPr id="3080" name="AutoShape 8"/>
          <p:cNvSpPr>
            <a:spLocks noChangeArrowheads="1"/>
          </p:cNvSpPr>
          <p:nvPr/>
        </p:nvSpPr>
        <p:spPr bwMode="auto">
          <a:xfrm rot="5481573">
            <a:off x="5981700" y="2552700"/>
            <a:ext cx="2438400" cy="1600200"/>
          </a:xfrm>
          <a:prstGeom prst="rightArrow">
            <a:avLst>
              <a:gd name="adj1" fmla="val 50000"/>
              <a:gd name="adj2" fmla="val 38095"/>
            </a:avLst>
          </a:prstGeom>
          <a:solidFill>
            <a:srgbClr val="DDDDDD"/>
          </a:solidFill>
          <a:ln w="9525">
            <a:solidFill>
              <a:schemeClr val="tx1"/>
            </a:solidFill>
            <a:miter lim="800000"/>
            <a:headEnd/>
            <a:tailEnd/>
          </a:ln>
        </p:spPr>
        <p:txBody>
          <a:bodyPr wrap="none" anchor="ctr"/>
          <a:lstStyle/>
          <a:p>
            <a:endParaRPr lang="en-US"/>
          </a:p>
        </p:txBody>
      </p:sp>
      <p:sp>
        <p:nvSpPr>
          <p:cNvPr id="3081" name="AutoShape 9"/>
          <p:cNvSpPr>
            <a:spLocks noChangeArrowheads="1"/>
          </p:cNvSpPr>
          <p:nvPr/>
        </p:nvSpPr>
        <p:spPr bwMode="auto">
          <a:xfrm rot="-2070724">
            <a:off x="1241425" y="725488"/>
            <a:ext cx="2438400" cy="1600200"/>
          </a:xfrm>
          <a:prstGeom prst="rightArrow">
            <a:avLst>
              <a:gd name="adj1" fmla="val 50000"/>
              <a:gd name="adj2" fmla="val 38095"/>
            </a:avLst>
          </a:prstGeom>
          <a:solidFill>
            <a:srgbClr val="FFFF99"/>
          </a:solidFill>
          <a:ln w="9525">
            <a:solidFill>
              <a:schemeClr val="tx1"/>
            </a:solidFill>
            <a:miter lim="800000"/>
            <a:headEnd/>
            <a:tailEnd/>
          </a:ln>
        </p:spPr>
        <p:txBody>
          <a:bodyPr wrap="none" anchor="ctr"/>
          <a:lstStyle/>
          <a:p>
            <a:endParaRPr lang="en-US"/>
          </a:p>
        </p:txBody>
      </p:sp>
      <p:sp>
        <p:nvSpPr>
          <p:cNvPr id="3082" name="AutoShape 10"/>
          <p:cNvSpPr>
            <a:spLocks noChangeArrowheads="1"/>
          </p:cNvSpPr>
          <p:nvPr/>
        </p:nvSpPr>
        <p:spPr bwMode="auto">
          <a:xfrm>
            <a:off x="3200400" y="304800"/>
            <a:ext cx="2438400" cy="1752600"/>
          </a:xfrm>
          <a:prstGeom prst="rightArrow">
            <a:avLst>
              <a:gd name="adj1" fmla="val 50000"/>
              <a:gd name="adj2" fmla="val 34783"/>
            </a:avLst>
          </a:prstGeom>
          <a:solidFill>
            <a:schemeClr val="accent1"/>
          </a:solidFill>
          <a:ln w="9525">
            <a:solidFill>
              <a:schemeClr val="tx1"/>
            </a:solidFill>
            <a:miter lim="800000"/>
            <a:headEnd/>
            <a:tailEnd/>
          </a:ln>
        </p:spPr>
        <p:txBody>
          <a:bodyPr wrap="none" anchor="ctr"/>
          <a:lstStyle/>
          <a:p>
            <a:endParaRPr lang="en-US"/>
          </a:p>
        </p:txBody>
      </p:sp>
      <p:sp>
        <p:nvSpPr>
          <p:cNvPr id="3083" name="Text Box 11"/>
          <p:cNvSpPr txBox="1">
            <a:spLocks noChangeArrowheads="1"/>
          </p:cNvSpPr>
          <p:nvPr/>
        </p:nvSpPr>
        <p:spPr bwMode="auto">
          <a:xfrm>
            <a:off x="3276600" y="838200"/>
            <a:ext cx="2438400" cy="579438"/>
          </a:xfrm>
          <a:prstGeom prst="rect">
            <a:avLst/>
          </a:prstGeom>
          <a:noFill/>
          <a:ln w="9525">
            <a:noFill/>
            <a:miter lim="800000"/>
            <a:headEnd/>
            <a:tailEnd/>
          </a:ln>
        </p:spPr>
        <p:txBody>
          <a:bodyPr>
            <a:spAutoFit/>
          </a:bodyPr>
          <a:lstStyle/>
          <a:p>
            <a:pPr eaLnBrk="1" hangingPunct="1">
              <a:spcBef>
                <a:spcPct val="50000"/>
              </a:spcBef>
            </a:pPr>
            <a:r>
              <a:rPr lang="en-US" sz="3200">
                <a:latin typeface="Comic Sans MS" pitchFamily="16" charset="0"/>
              </a:rPr>
              <a:t>Grass crop</a:t>
            </a:r>
          </a:p>
        </p:txBody>
      </p:sp>
      <p:sp>
        <p:nvSpPr>
          <p:cNvPr id="3084" name="Text Box 12"/>
          <p:cNvSpPr txBox="1">
            <a:spLocks noChangeArrowheads="1"/>
          </p:cNvSpPr>
          <p:nvPr/>
        </p:nvSpPr>
        <p:spPr bwMode="auto">
          <a:xfrm rot="1612581">
            <a:off x="5181600" y="1401763"/>
            <a:ext cx="2438400" cy="579437"/>
          </a:xfrm>
          <a:prstGeom prst="rect">
            <a:avLst/>
          </a:prstGeom>
          <a:noFill/>
          <a:ln w="9525">
            <a:noFill/>
            <a:miter lim="800000"/>
            <a:headEnd/>
            <a:tailEnd/>
          </a:ln>
        </p:spPr>
        <p:txBody>
          <a:bodyPr>
            <a:spAutoFit/>
          </a:bodyPr>
          <a:lstStyle/>
          <a:p>
            <a:pPr eaLnBrk="1" hangingPunct="1">
              <a:spcBef>
                <a:spcPct val="50000"/>
              </a:spcBef>
            </a:pPr>
            <a:r>
              <a:rPr lang="en-US" sz="3200">
                <a:latin typeface="Comic Sans MS" pitchFamily="16" charset="0"/>
              </a:rPr>
              <a:t>vegetable</a:t>
            </a:r>
          </a:p>
        </p:txBody>
      </p:sp>
      <p:sp>
        <p:nvSpPr>
          <p:cNvPr id="3085" name="Text Box 13"/>
          <p:cNvSpPr txBox="1">
            <a:spLocks noChangeArrowheads="1"/>
          </p:cNvSpPr>
          <p:nvPr/>
        </p:nvSpPr>
        <p:spPr bwMode="auto">
          <a:xfrm rot="-2004783">
            <a:off x="1219200" y="1096963"/>
            <a:ext cx="2438400" cy="579437"/>
          </a:xfrm>
          <a:prstGeom prst="rect">
            <a:avLst/>
          </a:prstGeom>
          <a:noFill/>
          <a:ln w="9525">
            <a:noFill/>
            <a:miter lim="800000"/>
            <a:headEnd/>
            <a:tailEnd/>
          </a:ln>
        </p:spPr>
        <p:txBody>
          <a:bodyPr>
            <a:spAutoFit/>
          </a:bodyPr>
          <a:lstStyle/>
          <a:p>
            <a:pPr eaLnBrk="1" hangingPunct="1">
              <a:spcBef>
                <a:spcPct val="50000"/>
              </a:spcBef>
            </a:pPr>
            <a:r>
              <a:rPr lang="en-US" sz="3200">
                <a:latin typeface="Comic Sans MS" pitchFamily="16" charset="0"/>
              </a:rPr>
              <a:t>Legume</a:t>
            </a:r>
          </a:p>
        </p:txBody>
      </p:sp>
      <p:sp>
        <p:nvSpPr>
          <p:cNvPr id="3086" name="Text Box 14"/>
          <p:cNvSpPr txBox="1">
            <a:spLocks noChangeArrowheads="1"/>
          </p:cNvSpPr>
          <p:nvPr/>
        </p:nvSpPr>
        <p:spPr bwMode="auto">
          <a:xfrm rot="-5400000">
            <a:off x="442119" y="2529681"/>
            <a:ext cx="2438400" cy="579438"/>
          </a:xfrm>
          <a:prstGeom prst="rect">
            <a:avLst/>
          </a:prstGeom>
          <a:noFill/>
          <a:ln w="9525">
            <a:noFill/>
            <a:miter lim="800000"/>
            <a:headEnd/>
            <a:tailEnd/>
          </a:ln>
        </p:spPr>
        <p:txBody>
          <a:bodyPr>
            <a:spAutoFit/>
          </a:bodyPr>
          <a:lstStyle/>
          <a:p>
            <a:pPr eaLnBrk="1" hangingPunct="1">
              <a:spcBef>
                <a:spcPct val="50000"/>
              </a:spcBef>
            </a:pPr>
            <a:r>
              <a:rPr lang="en-US" sz="3200">
                <a:latin typeface="Comic Sans MS" pitchFamily="16" charset="0"/>
              </a:rPr>
              <a:t>Mustard</a:t>
            </a:r>
          </a:p>
        </p:txBody>
      </p:sp>
      <p:sp>
        <p:nvSpPr>
          <p:cNvPr id="3087" name="Text Box 15"/>
          <p:cNvSpPr txBox="1">
            <a:spLocks noChangeArrowheads="1"/>
          </p:cNvSpPr>
          <p:nvPr/>
        </p:nvSpPr>
        <p:spPr bwMode="auto">
          <a:xfrm rot="2479758">
            <a:off x="1524000" y="4525963"/>
            <a:ext cx="1600200" cy="579437"/>
          </a:xfrm>
          <a:prstGeom prst="rect">
            <a:avLst/>
          </a:prstGeom>
          <a:noFill/>
          <a:ln w="9525">
            <a:noFill/>
            <a:miter lim="800000"/>
            <a:headEnd/>
            <a:tailEnd/>
          </a:ln>
        </p:spPr>
        <p:txBody>
          <a:bodyPr>
            <a:spAutoFit/>
          </a:bodyPr>
          <a:lstStyle/>
          <a:p>
            <a:pPr eaLnBrk="1" hangingPunct="1">
              <a:spcBef>
                <a:spcPct val="50000"/>
              </a:spcBef>
            </a:pPr>
            <a:r>
              <a:rPr lang="en-US" sz="3200">
                <a:latin typeface="Comic Sans MS" pitchFamily="16" charset="0"/>
              </a:rPr>
              <a:t>Forage</a:t>
            </a:r>
          </a:p>
        </p:txBody>
      </p:sp>
      <p:sp>
        <p:nvSpPr>
          <p:cNvPr id="3088" name="Text Box 16"/>
          <p:cNvSpPr txBox="1">
            <a:spLocks noChangeArrowheads="1"/>
          </p:cNvSpPr>
          <p:nvPr/>
        </p:nvSpPr>
        <p:spPr bwMode="auto">
          <a:xfrm>
            <a:off x="3352800" y="5105400"/>
            <a:ext cx="2438400" cy="579438"/>
          </a:xfrm>
          <a:prstGeom prst="rect">
            <a:avLst/>
          </a:prstGeom>
          <a:noFill/>
          <a:ln w="9525">
            <a:noFill/>
            <a:miter lim="800000"/>
            <a:headEnd/>
            <a:tailEnd/>
          </a:ln>
        </p:spPr>
        <p:txBody>
          <a:bodyPr>
            <a:spAutoFit/>
          </a:bodyPr>
          <a:lstStyle/>
          <a:p>
            <a:pPr eaLnBrk="1" hangingPunct="1">
              <a:spcBef>
                <a:spcPct val="50000"/>
              </a:spcBef>
            </a:pPr>
            <a:r>
              <a:rPr lang="en-US" sz="3200">
                <a:latin typeface="Comic Sans MS" pitchFamily="16" charset="0"/>
              </a:rPr>
              <a:t>Small grain</a:t>
            </a:r>
          </a:p>
        </p:txBody>
      </p:sp>
      <p:sp>
        <p:nvSpPr>
          <p:cNvPr id="3089" name="Text Box 17"/>
          <p:cNvSpPr txBox="1">
            <a:spLocks noChangeArrowheads="1"/>
          </p:cNvSpPr>
          <p:nvPr/>
        </p:nvSpPr>
        <p:spPr bwMode="auto">
          <a:xfrm rot="-2217884">
            <a:off x="5562600" y="4267200"/>
            <a:ext cx="2438400" cy="579438"/>
          </a:xfrm>
          <a:prstGeom prst="rect">
            <a:avLst/>
          </a:prstGeom>
          <a:noFill/>
          <a:ln w="9525">
            <a:noFill/>
            <a:miter lim="800000"/>
            <a:headEnd/>
            <a:tailEnd/>
          </a:ln>
        </p:spPr>
        <p:txBody>
          <a:bodyPr>
            <a:spAutoFit/>
          </a:bodyPr>
          <a:lstStyle/>
          <a:p>
            <a:pPr eaLnBrk="1" hangingPunct="1">
              <a:spcBef>
                <a:spcPct val="50000"/>
              </a:spcBef>
            </a:pPr>
            <a:r>
              <a:rPr lang="en-US" sz="3200">
                <a:latin typeface="Comic Sans MS" pitchFamily="16" charset="0"/>
              </a:rPr>
              <a:t>Legume</a:t>
            </a:r>
          </a:p>
        </p:txBody>
      </p:sp>
      <p:sp>
        <p:nvSpPr>
          <p:cNvPr id="3090" name="Text Box 18"/>
          <p:cNvSpPr txBox="1">
            <a:spLocks noChangeArrowheads="1"/>
          </p:cNvSpPr>
          <p:nvPr/>
        </p:nvSpPr>
        <p:spPr bwMode="auto">
          <a:xfrm rot="5400000">
            <a:off x="6034882" y="3058319"/>
            <a:ext cx="2438400" cy="579437"/>
          </a:xfrm>
          <a:prstGeom prst="rect">
            <a:avLst/>
          </a:prstGeom>
          <a:noFill/>
          <a:ln w="9525">
            <a:noFill/>
            <a:miter lim="800000"/>
            <a:headEnd/>
            <a:tailEnd/>
          </a:ln>
        </p:spPr>
        <p:txBody>
          <a:bodyPr>
            <a:spAutoFit/>
          </a:bodyPr>
          <a:lstStyle/>
          <a:p>
            <a:pPr eaLnBrk="1" hangingPunct="1">
              <a:spcBef>
                <a:spcPct val="50000"/>
              </a:spcBef>
            </a:pPr>
            <a:r>
              <a:rPr lang="en-US" sz="3200">
                <a:latin typeface="Comic Sans MS" pitchFamily="16" charset="0"/>
              </a:rPr>
              <a:t>Cover crop</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86000"/>
            <a:lum/>
          </a:blip>
          <a:srcRect/>
          <a:stretch>
            <a:fillRect t="-26000" b="-26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sz="5400" b="1" smtClean="0">
                <a:solidFill>
                  <a:srgbClr val="FF0000"/>
                </a:solidFill>
                <a:latin typeface="Comic Sans MS" pitchFamily="16" charset="0"/>
              </a:rPr>
              <a:t>Nitrogen Fixation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85000"/>
            <a:lum/>
          </a:blip>
          <a:srcRect/>
          <a:stretch>
            <a:fillRect t="-3000" b="-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latin typeface="Albertus Medium" pitchFamily="34" charset="0"/>
              </a:rPr>
              <a:t>Sources</a:t>
            </a:r>
          </a:p>
        </p:txBody>
      </p:sp>
      <p:sp>
        <p:nvSpPr>
          <p:cNvPr id="3075" name="Rectangle 3"/>
          <p:cNvSpPr>
            <a:spLocks noGrp="1" noChangeArrowheads="1"/>
          </p:cNvSpPr>
          <p:nvPr>
            <p:ph type="body" idx="1"/>
          </p:nvPr>
        </p:nvSpPr>
        <p:spPr/>
        <p:txBody>
          <a:bodyPr/>
          <a:lstStyle/>
          <a:p>
            <a:pPr eaLnBrk="1" hangingPunct="1"/>
            <a:r>
              <a:rPr lang="en-US" smtClean="0">
                <a:latin typeface="Albertus Medium" pitchFamily="34" charset="0"/>
              </a:rPr>
              <a:t>Lightning</a:t>
            </a:r>
          </a:p>
          <a:p>
            <a:pPr eaLnBrk="1" hangingPunct="1"/>
            <a:r>
              <a:rPr lang="en-US" smtClean="0">
                <a:latin typeface="Albertus Medium" pitchFamily="34" charset="0"/>
              </a:rPr>
              <a:t>Inorganic fertilizers</a:t>
            </a:r>
          </a:p>
          <a:p>
            <a:pPr eaLnBrk="1" hangingPunct="1"/>
            <a:r>
              <a:rPr lang="en-US" smtClean="0">
                <a:latin typeface="Albertus Medium" pitchFamily="34" charset="0"/>
              </a:rPr>
              <a:t>Nitrogen Fixation</a:t>
            </a:r>
          </a:p>
          <a:p>
            <a:pPr eaLnBrk="1" hangingPunct="1"/>
            <a:r>
              <a:rPr lang="en-US" smtClean="0">
                <a:latin typeface="Albertus Medium" pitchFamily="34" charset="0"/>
              </a:rPr>
              <a:t>Animal Residues</a:t>
            </a:r>
          </a:p>
          <a:p>
            <a:pPr eaLnBrk="1" hangingPunct="1"/>
            <a:r>
              <a:rPr lang="en-US" smtClean="0">
                <a:latin typeface="Albertus Medium" pitchFamily="34" charset="0"/>
              </a:rPr>
              <a:t>Crop residues</a:t>
            </a:r>
          </a:p>
          <a:p>
            <a:pPr eaLnBrk="1" hangingPunct="1"/>
            <a:r>
              <a:rPr lang="en-US" smtClean="0">
                <a:latin typeface="Albertus Medium" pitchFamily="34" charset="0"/>
              </a:rPr>
              <a:t>Organic fertilizers</a:t>
            </a:r>
          </a:p>
          <a:p>
            <a:pPr eaLnBrk="1" hangingPunct="1">
              <a:buFontTx/>
              <a:buNone/>
            </a:pPr>
            <a:endParaRPr lang="en-US" smtClean="0">
              <a:latin typeface="Albertus Medium" pitchFamily="34" charset="0"/>
            </a:endParaRPr>
          </a:p>
          <a:p>
            <a:pPr eaLnBrk="1" hangingPunct="1"/>
            <a:endParaRPr lang="en-US" smtClean="0">
              <a:latin typeface="Albertus Medium" pitchFamily="34" charset="0"/>
            </a:endParaRPr>
          </a:p>
        </p:txBody>
      </p:sp>
      <p:sp>
        <p:nvSpPr>
          <p:cNvPr id="5124" name="Text Box 5"/>
          <p:cNvSpPr txBox="1">
            <a:spLocks noChangeArrowheads="1"/>
          </p:cNvSpPr>
          <p:nvPr/>
        </p:nvSpPr>
        <p:spPr bwMode="auto">
          <a:xfrm>
            <a:off x="4876800" y="2286000"/>
            <a:ext cx="3733800" cy="1493838"/>
          </a:xfrm>
          <a:prstGeom prst="rect">
            <a:avLst/>
          </a:prstGeom>
          <a:noFill/>
          <a:ln w="9525">
            <a:noFill/>
            <a:miter lim="800000"/>
            <a:headEnd/>
            <a:tailEnd/>
          </a:ln>
        </p:spPr>
        <p:txBody>
          <a:bodyPr>
            <a:spAutoFit/>
          </a:bodyPr>
          <a:lstStyle/>
          <a:p>
            <a:pPr>
              <a:lnSpc>
                <a:spcPct val="90000"/>
              </a:lnSpc>
              <a:spcBef>
                <a:spcPct val="20000"/>
              </a:spcBef>
            </a:pPr>
            <a:endParaRPr lang="en-US" sz="2800"/>
          </a:p>
          <a:p>
            <a:pPr>
              <a:lnSpc>
                <a:spcPct val="90000"/>
              </a:lnSpc>
              <a:spcBef>
                <a:spcPct val="20000"/>
              </a:spcBef>
            </a:pPr>
            <a:endParaRPr lang="en-US" sz="2800"/>
          </a:p>
          <a:p>
            <a:pPr>
              <a:spcBef>
                <a:spcPct val="50000"/>
              </a:spcBef>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3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14" dur="3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wd">
                                    <p:tmPct val="100000"/>
                                  </p:iterate>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additive="base">
                                        <p:cTn id="19" dur="3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wd">
                                    <p:tmPct val="100000"/>
                                  </p:iterate>
                                  <p:childTnLst>
                                    <p:set>
                                      <p:cBhvr>
                                        <p:cTn id="24" dur="1" fill="hold">
                                          <p:stCondLst>
                                            <p:cond delay="0"/>
                                          </p:stCondLst>
                                        </p:cTn>
                                        <p:tgtEl>
                                          <p:spTgt spid="3075">
                                            <p:txEl>
                                              <p:pRg st="2" end="2"/>
                                            </p:txEl>
                                          </p:spTgt>
                                        </p:tgtEl>
                                        <p:attrNameLst>
                                          <p:attrName>style.visibility</p:attrName>
                                        </p:attrNameLst>
                                      </p:cBhvr>
                                      <p:to>
                                        <p:strVal val="visible"/>
                                      </p:to>
                                    </p:set>
                                    <p:anim calcmode="lin" valueType="num">
                                      <p:cBhvr additive="base">
                                        <p:cTn id="25" dur="3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6" dur="3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wd">
                                    <p:tmPct val="100000"/>
                                  </p:iterate>
                                  <p:childTnLst>
                                    <p:set>
                                      <p:cBhvr>
                                        <p:cTn id="30" dur="1" fill="hold">
                                          <p:stCondLst>
                                            <p:cond delay="0"/>
                                          </p:stCondLst>
                                        </p:cTn>
                                        <p:tgtEl>
                                          <p:spTgt spid="3075">
                                            <p:txEl>
                                              <p:pRg st="3" end="3"/>
                                            </p:txEl>
                                          </p:spTgt>
                                        </p:tgtEl>
                                        <p:attrNameLst>
                                          <p:attrName>style.visibility</p:attrName>
                                        </p:attrNameLst>
                                      </p:cBhvr>
                                      <p:to>
                                        <p:strVal val="visible"/>
                                      </p:to>
                                    </p:set>
                                    <p:anim calcmode="lin" valueType="num">
                                      <p:cBhvr additive="base">
                                        <p:cTn id="31" dur="3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32" dur="3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wd">
                                    <p:tmPct val="100000"/>
                                  </p:iterate>
                                  <p:childTnLst>
                                    <p:set>
                                      <p:cBhvr>
                                        <p:cTn id="36" dur="1" fill="hold">
                                          <p:stCondLst>
                                            <p:cond delay="0"/>
                                          </p:stCondLst>
                                        </p:cTn>
                                        <p:tgtEl>
                                          <p:spTgt spid="3075">
                                            <p:txEl>
                                              <p:pRg st="4" end="4"/>
                                            </p:txEl>
                                          </p:spTgt>
                                        </p:tgtEl>
                                        <p:attrNameLst>
                                          <p:attrName>style.visibility</p:attrName>
                                        </p:attrNameLst>
                                      </p:cBhvr>
                                      <p:to>
                                        <p:strVal val="visible"/>
                                      </p:to>
                                    </p:set>
                                    <p:anim calcmode="lin" valueType="num">
                                      <p:cBhvr additive="base">
                                        <p:cTn id="37" dur="3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38" dur="3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iterate type="wd">
                                    <p:tmPct val="100000"/>
                                  </p:iterate>
                                  <p:childTnLst>
                                    <p:set>
                                      <p:cBhvr>
                                        <p:cTn id="42" dur="1" fill="hold">
                                          <p:stCondLst>
                                            <p:cond delay="0"/>
                                          </p:stCondLst>
                                        </p:cTn>
                                        <p:tgtEl>
                                          <p:spTgt spid="3075">
                                            <p:txEl>
                                              <p:pRg st="5" end="5"/>
                                            </p:txEl>
                                          </p:spTgt>
                                        </p:tgtEl>
                                        <p:attrNameLst>
                                          <p:attrName>style.visibility</p:attrName>
                                        </p:attrNameLst>
                                      </p:cBhvr>
                                      <p:to>
                                        <p:strVal val="visible"/>
                                      </p:to>
                                    </p:set>
                                    <p:anim calcmode="lin" valueType="num">
                                      <p:cBhvr additive="base">
                                        <p:cTn id="43" dur="300" fill="hold"/>
                                        <p:tgtEl>
                                          <p:spTgt spid="3075">
                                            <p:txEl>
                                              <p:pRg st="5" end="5"/>
                                            </p:txEl>
                                          </p:spTgt>
                                        </p:tgtEl>
                                        <p:attrNameLst>
                                          <p:attrName>ppt_x</p:attrName>
                                        </p:attrNameLst>
                                      </p:cBhvr>
                                      <p:tavLst>
                                        <p:tav tm="0">
                                          <p:val>
                                            <p:strVal val="0-#ppt_w/2"/>
                                          </p:val>
                                        </p:tav>
                                        <p:tav tm="100000">
                                          <p:val>
                                            <p:strVal val="#ppt_x"/>
                                          </p:val>
                                        </p:tav>
                                      </p:tavLst>
                                    </p:anim>
                                    <p:anim calcmode="lin" valueType="num">
                                      <p:cBhvr additive="base">
                                        <p:cTn id="44" dur="300" fill="hold"/>
                                        <p:tgtEl>
                                          <p:spTgt spid="30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short description of imag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5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    FOOD FROM ANIMALS</a:t>
            </a:r>
            <a:endParaRPr lang="en-US" dirty="0">
              <a:solidFill>
                <a:schemeClr val="bg1"/>
              </a:solidFill>
            </a:endParaRPr>
          </a:p>
        </p:txBody>
      </p:sp>
      <p:sp>
        <p:nvSpPr>
          <p:cNvPr id="3" name="Subtitle 2"/>
          <p:cNvSpPr>
            <a:spLocks noGrp="1"/>
          </p:cNvSpPr>
          <p:nvPr>
            <p:ph type="subTitle" idx="1"/>
          </p:nvPr>
        </p:nvSpPr>
        <p:spPr/>
        <p:txBody>
          <a:bodyPr/>
          <a:lstStyle/>
          <a:p>
            <a:endParaRPr lang="en-US" dirty="0" smtClean="0"/>
          </a:p>
          <a:p>
            <a:endParaRPr lang="en-US" dirty="0"/>
          </a:p>
          <a:p>
            <a:endParaRPr lang="en-US"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a:t>
            </a:r>
            <a:r>
              <a:rPr lang="en-US" dirty="0" err="1" smtClean="0"/>
              <a:t>husbandary</a:t>
            </a:r>
            <a:endParaRPr lang="en-US" dirty="0"/>
          </a:p>
        </p:txBody>
      </p:sp>
      <p:sp>
        <p:nvSpPr>
          <p:cNvPr id="3" name="Content Placeholder 2"/>
          <p:cNvSpPr>
            <a:spLocks noGrp="1"/>
          </p:cNvSpPr>
          <p:nvPr>
            <p:ph idx="1"/>
          </p:nvPr>
        </p:nvSpPr>
        <p:spPr>
          <a:xfrm rot="21124099">
            <a:off x="-148730" y="1677562"/>
            <a:ext cx="3657600" cy="4724400"/>
          </a:xfrm>
        </p:spPr>
        <p:txBody>
          <a:bodyPr/>
          <a:lstStyle/>
          <a:p>
            <a:pPr algn="ctr">
              <a:buNone/>
            </a:pPr>
            <a:r>
              <a:rPr lang="en-US" dirty="0" smtClean="0"/>
              <a:t>We obtain many kind of food item from animals. Rearing animals on large scale, for food and other need.</a:t>
            </a:r>
            <a:endParaRPr lang="en-US" dirty="0"/>
          </a:p>
        </p:txBody>
      </p:sp>
      <p:pic>
        <p:nvPicPr>
          <p:cNvPr id="4" name="Picture 3" descr="homeimg.jpg"/>
          <p:cNvPicPr>
            <a:picLocks noChangeAspect="1"/>
          </p:cNvPicPr>
          <p:nvPr/>
        </p:nvPicPr>
        <p:blipFill>
          <a:blip r:embed="rId2"/>
          <a:stretch>
            <a:fillRect/>
          </a:stretch>
        </p:blipFill>
        <p:spPr>
          <a:xfrm rot="470500">
            <a:off x="3565008" y="2466057"/>
            <a:ext cx="5110641" cy="346100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Milk..</a:t>
            </a:r>
            <a:endParaRPr lang="en-US" dirty="0"/>
          </a:p>
        </p:txBody>
      </p:sp>
      <p:sp>
        <p:nvSpPr>
          <p:cNvPr id="3" name="TextBox 2"/>
          <p:cNvSpPr txBox="1"/>
          <p:nvPr/>
        </p:nvSpPr>
        <p:spPr>
          <a:xfrm>
            <a:off x="533400" y="2133600"/>
            <a:ext cx="3200400" cy="3539430"/>
          </a:xfrm>
          <a:prstGeom prst="rect">
            <a:avLst/>
          </a:prstGeom>
          <a:noFill/>
        </p:spPr>
        <p:txBody>
          <a:bodyPr wrap="square" rtlCol="0">
            <a:spAutoFit/>
          </a:bodyPr>
          <a:lstStyle/>
          <a:p>
            <a:r>
              <a:rPr lang="en-US" sz="2800" dirty="0" smtClean="0"/>
              <a:t>Milk is obtained from animals such as cows, Buffalo, and goat. It is used to prepare variety of products such as butter, ghee, cheese and curd, </a:t>
            </a:r>
            <a:endParaRPr lang="en-US" sz="2800" dirty="0"/>
          </a:p>
        </p:txBody>
      </p:sp>
      <p:pic>
        <p:nvPicPr>
          <p:cNvPr id="4" name="Picture 3" descr="salon_raw_milk.jpg"/>
          <p:cNvPicPr>
            <a:picLocks noChangeAspect="1"/>
          </p:cNvPicPr>
          <p:nvPr/>
        </p:nvPicPr>
        <p:blipFill>
          <a:blip r:embed="rId3"/>
          <a:stretch>
            <a:fillRect/>
          </a:stretch>
        </p:blipFill>
        <p:spPr>
          <a:xfrm>
            <a:off x="3810000" y="2362200"/>
            <a:ext cx="4762500" cy="3048000"/>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Meat..</a:t>
            </a:r>
            <a:endParaRPr lang="en-US" dirty="0"/>
          </a:p>
        </p:txBody>
      </p:sp>
      <p:sp>
        <p:nvSpPr>
          <p:cNvPr id="3" name="TextBox 2"/>
          <p:cNvSpPr txBox="1"/>
          <p:nvPr/>
        </p:nvSpPr>
        <p:spPr>
          <a:xfrm>
            <a:off x="152400" y="2209800"/>
            <a:ext cx="4038600" cy="3046988"/>
          </a:xfrm>
          <a:prstGeom prst="rect">
            <a:avLst/>
          </a:prstGeom>
          <a:noFill/>
        </p:spPr>
        <p:txBody>
          <a:bodyPr wrap="square" rtlCol="0">
            <a:spAutoFit/>
          </a:bodyPr>
          <a:lstStyle/>
          <a:p>
            <a:r>
              <a:rPr lang="en-US" sz="3200" dirty="0" smtClean="0"/>
              <a:t>Meat is obtained from animals such as goat and chicken. People also eat many kinds of fish, shrimps, lobsters, and other sea animals</a:t>
            </a:r>
            <a:endParaRPr lang="en-US" sz="3200" dirty="0"/>
          </a:p>
        </p:txBody>
      </p:sp>
      <p:pic>
        <p:nvPicPr>
          <p:cNvPr id="4" name="Picture 3" descr="blog.jpg"/>
          <p:cNvPicPr>
            <a:picLocks noChangeAspect="1"/>
          </p:cNvPicPr>
          <p:nvPr/>
        </p:nvPicPr>
        <p:blipFill>
          <a:blip r:embed="rId2"/>
          <a:stretch>
            <a:fillRect/>
          </a:stretch>
        </p:blipFill>
        <p:spPr>
          <a:xfrm>
            <a:off x="4419600" y="2286000"/>
            <a:ext cx="4495800" cy="3333750"/>
          </a:xfrm>
          <a:prstGeom prst="rect">
            <a:avLst/>
          </a:prstGeom>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Eggs..</a:t>
            </a:r>
            <a:endParaRPr lang="en-US" dirty="0"/>
          </a:p>
        </p:txBody>
      </p:sp>
      <p:sp>
        <p:nvSpPr>
          <p:cNvPr id="3" name="TextBox 2"/>
          <p:cNvSpPr txBox="1"/>
          <p:nvPr/>
        </p:nvSpPr>
        <p:spPr>
          <a:xfrm>
            <a:off x="0" y="2362200"/>
            <a:ext cx="3810000" cy="2308324"/>
          </a:xfrm>
          <a:prstGeom prst="rect">
            <a:avLst/>
          </a:prstGeom>
          <a:noFill/>
        </p:spPr>
        <p:txBody>
          <a:bodyPr wrap="square" rtlCol="0">
            <a:spAutoFit/>
          </a:bodyPr>
          <a:lstStyle/>
          <a:p>
            <a:pPr algn="ctr"/>
            <a:r>
              <a:rPr lang="en-US" sz="3600" dirty="0" smtClean="0"/>
              <a:t>Eggs are obtained from birds such as chicken, turkey, and goose</a:t>
            </a:r>
            <a:r>
              <a:rPr lang="en-US" dirty="0" smtClean="0"/>
              <a:t>.</a:t>
            </a:r>
            <a:endParaRPr lang="en-US" dirty="0"/>
          </a:p>
        </p:txBody>
      </p:sp>
      <p:pic>
        <p:nvPicPr>
          <p:cNvPr id="5" name="Picture 4" descr="EggDone2.jpg"/>
          <p:cNvPicPr>
            <a:picLocks noChangeAspect="1"/>
          </p:cNvPicPr>
          <p:nvPr/>
        </p:nvPicPr>
        <p:blipFill>
          <a:blip r:embed="rId2"/>
          <a:stretch>
            <a:fillRect/>
          </a:stretch>
        </p:blipFill>
        <p:spPr>
          <a:xfrm>
            <a:off x="4267200" y="2362200"/>
            <a:ext cx="4572000"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470025"/>
          </a:xfrm>
        </p:spPr>
        <p:txBody>
          <a:bodyPr>
            <a:normAutofit/>
          </a:bodyPr>
          <a:lstStyle/>
          <a:p>
            <a:r>
              <a:rPr lang="en-US" sz="5400" b="1" u="sng" dirty="0" smtClean="0">
                <a:latin typeface="Arial Rounded MT Bold" pitchFamily="34" charset="0"/>
              </a:rPr>
              <a:t>KHARIF CROPS</a:t>
            </a:r>
            <a:endParaRPr lang="en-IN" sz="5400" b="1" u="sng" dirty="0">
              <a:latin typeface="Arial Rounded MT Bold" pitchFamily="34" charset="0"/>
            </a:endParaRPr>
          </a:p>
        </p:txBody>
      </p:sp>
      <p:sp>
        <p:nvSpPr>
          <p:cNvPr id="3" name="Subtitle 2"/>
          <p:cNvSpPr>
            <a:spLocks noGrp="1"/>
          </p:cNvSpPr>
          <p:nvPr>
            <p:ph type="subTitle" idx="1"/>
          </p:nvPr>
        </p:nvSpPr>
        <p:spPr>
          <a:xfrm>
            <a:off x="2143108" y="2643182"/>
            <a:ext cx="4929222" cy="2286016"/>
          </a:xfrm>
        </p:spPr>
        <p:txBody>
          <a:bodyPr>
            <a:normAutofit fontScale="92500" lnSpcReduction="10000"/>
          </a:bodyPr>
          <a:lstStyle/>
          <a:p>
            <a:pPr marL="514350" indent="-514350" algn="l">
              <a:buAutoNum type="arabicParenR"/>
            </a:pPr>
            <a:r>
              <a:rPr lang="en-US" dirty="0" smtClean="0">
                <a:solidFill>
                  <a:schemeClr val="tx1"/>
                </a:solidFill>
              </a:rPr>
              <a:t>They are generally planted in June and harvested in October. Rice, maize, cotton and ground nuts are examples of </a:t>
            </a:r>
            <a:r>
              <a:rPr lang="en-US" b="1" dirty="0" smtClean="0">
                <a:solidFill>
                  <a:schemeClr val="tx1"/>
                </a:solidFill>
              </a:rPr>
              <a:t>kharif crops</a:t>
            </a:r>
            <a:r>
              <a:rPr lang="en-US" dirty="0" smtClean="0">
                <a:solidFill>
                  <a:schemeClr val="tx1"/>
                </a:solidFill>
              </a:rPr>
              <a:t>.</a:t>
            </a:r>
          </a:p>
        </p:txBody>
      </p:sp>
      <p:pic>
        <p:nvPicPr>
          <p:cNvPr id="3074" name="Picture 2" descr="http://janeykylescott.files.wordpress.com/2012/01/rice.jpg"/>
          <p:cNvPicPr>
            <a:picLocks noChangeAspect="1" noChangeArrowheads="1"/>
          </p:cNvPicPr>
          <p:nvPr/>
        </p:nvPicPr>
        <p:blipFill>
          <a:blip r:embed="rId3" cstate="print"/>
          <a:srcRect/>
          <a:stretch>
            <a:fillRect/>
          </a:stretch>
        </p:blipFill>
        <p:spPr bwMode="auto">
          <a:xfrm>
            <a:off x="0" y="1643050"/>
            <a:ext cx="2285984" cy="1857388"/>
          </a:xfrm>
          <a:prstGeom prst="rect">
            <a:avLst/>
          </a:prstGeom>
          <a:noFill/>
        </p:spPr>
      </p:pic>
      <p:sp>
        <p:nvSpPr>
          <p:cNvPr id="7" name="TextBox 6"/>
          <p:cNvSpPr txBox="1"/>
          <p:nvPr/>
        </p:nvSpPr>
        <p:spPr>
          <a:xfrm>
            <a:off x="142844" y="3643314"/>
            <a:ext cx="1857388" cy="461665"/>
          </a:xfrm>
          <a:prstGeom prst="rect">
            <a:avLst/>
          </a:prstGeom>
          <a:noFill/>
        </p:spPr>
        <p:txBody>
          <a:bodyPr wrap="square" rtlCol="0">
            <a:spAutoFit/>
          </a:bodyPr>
          <a:lstStyle/>
          <a:p>
            <a:r>
              <a:rPr lang="en-US" sz="2400" b="1" dirty="0" smtClean="0"/>
              <a:t>         RICE</a:t>
            </a:r>
            <a:r>
              <a:rPr lang="en-US" dirty="0" smtClean="0"/>
              <a:t> </a:t>
            </a:r>
            <a:endParaRPr lang="en-IN" dirty="0"/>
          </a:p>
        </p:txBody>
      </p:sp>
      <p:pic>
        <p:nvPicPr>
          <p:cNvPr id="3076" name="Picture 4" descr="http://www.yashiinternational.co.in/full-images/maize-805118.jpg"/>
          <p:cNvPicPr>
            <a:picLocks noChangeAspect="1" noChangeArrowheads="1"/>
          </p:cNvPicPr>
          <p:nvPr/>
        </p:nvPicPr>
        <p:blipFill>
          <a:blip r:embed="rId4" cstate="print"/>
          <a:srcRect/>
          <a:stretch>
            <a:fillRect/>
          </a:stretch>
        </p:blipFill>
        <p:spPr bwMode="auto">
          <a:xfrm>
            <a:off x="0" y="4143380"/>
            <a:ext cx="2428860" cy="1825115"/>
          </a:xfrm>
          <a:prstGeom prst="rect">
            <a:avLst/>
          </a:prstGeom>
          <a:noFill/>
        </p:spPr>
      </p:pic>
      <p:pic>
        <p:nvPicPr>
          <p:cNvPr id="3078" name="Picture 6" descr="http://smashesthep.files.wordpress.com/2012/03/cotton-plant.jpg"/>
          <p:cNvPicPr>
            <a:picLocks noChangeAspect="1" noChangeArrowheads="1"/>
          </p:cNvPicPr>
          <p:nvPr/>
        </p:nvPicPr>
        <p:blipFill>
          <a:blip r:embed="rId5" cstate="print"/>
          <a:srcRect/>
          <a:stretch>
            <a:fillRect/>
          </a:stretch>
        </p:blipFill>
        <p:spPr bwMode="auto">
          <a:xfrm>
            <a:off x="6929455" y="1714488"/>
            <a:ext cx="2214546" cy="1785950"/>
          </a:xfrm>
          <a:prstGeom prst="rect">
            <a:avLst/>
          </a:prstGeom>
          <a:noFill/>
        </p:spPr>
      </p:pic>
      <p:pic>
        <p:nvPicPr>
          <p:cNvPr id="3080" name="Picture 8" descr="http://www.icrisat.org/what-we-do/satrends/02oct/Groundnut%20drawing.jpg"/>
          <p:cNvPicPr>
            <a:picLocks noChangeAspect="1" noChangeArrowheads="1"/>
          </p:cNvPicPr>
          <p:nvPr/>
        </p:nvPicPr>
        <p:blipFill>
          <a:blip r:embed="rId6" cstate="print"/>
          <a:srcRect/>
          <a:stretch>
            <a:fillRect/>
          </a:stretch>
        </p:blipFill>
        <p:spPr bwMode="auto">
          <a:xfrm>
            <a:off x="6715140" y="4000504"/>
            <a:ext cx="2057414" cy="2143140"/>
          </a:xfrm>
          <a:prstGeom prst="rect">
            <a:avLst/>
          </a:prstGeom>
          <a:noFill/>
        </p:spPr>
      </p:pic>
      <p:sp>
        <p:nvSpPr>
          <p:cNvPr id="11" name="TextBox 10"/>
          <p:cNvSpPr txBox="1"/>
          <p:nvPr/>
        </p:nvSpPr>
        <p:spPr>
          <a:xfrm>
            <a:off x="214282" y="6072206"/>
            <a:ext cx="2071702" cy="461665"/>
          </a:xfrm>
          <a:prstGeom prst="rect">
            <a:avLst/>
          </a:prstGeom>
          <a:noFill/>
        </p:spPr>
        <p:txBody>
          <a:bodyPr wrap="square" rtlCol="0">
            <a:spAutoFit/>
          </a:bodyPr>
          <a:lstStyle/>
          <a:p>
            <a:r>
              <a:rPr lang="en-US" sz="2400" b="1" dirty="0" smtClean="0"/>
              <a:t>        MAIZE</a:t>
            </a:r>
            <a:endParaRPr lang="en-IN" sz="2400" b="1" dirty="0"/>
          </a:p>
        </p:txBody>
      </p:sp>
      <p:sp>
        <p:nvSpPr>
          <p:cNvPr id="12" name="TextBox 11"/>
          <p:cNvSpPr txBox="1"/>
          <p:nvPr/>
        </p:nvSpPr>
        <p:spPr>
          <a:xfrm>
            <a:off x="7215206" y="3571876"/>
            <a:ext cx="1714512" cy="461665"/>
          </a:xfrm>
          <a:prstGeom prst="rect">
            <a:avLst/>
          </a:prstGeom>
          <a:noFill/>
        </p:spPr>
        <p:txBody>
          <a:bodyPr wrap="square" rtlCol="0">
            <a:spAutoFit/>
          </a:bodyPr>
          <a:lstStyle/>
          <a:p>
            <a:r>
              <a:rPr lang="en-US" sz="2400" b="1" dirty="0" smtClean="0"/>
              <a:t>   COTTON</a:t>
            </a:r>
            <a:endParaRPr lang="en-IN" sz="2400" b="1" dirty="0"/>
          </a:p>
        </p:txBody>
      </p:sp>
      <p:sp>
        <p:nvSpPr>
          <p:cNvPr id="13" name="TextBox 12"/>
          <p:cNvSpPr txBox="1"/>
          <p:nvPr/>
        </p:nvSpPr>
        <p:spPr>
          <a:xfrm>
            <a:off x="6858016" y="6215082"/>
            <a:ext cx="2000264" cy="461665"/>
          </a:xfrm>
          <a:prstGeom prst="rect">
            <a:avLst/>
          </a:prstGeom>
          <a:noFill/>
        </p:spPr>
        <p:txBody>
          <a:bodyPr wrap="square" rtlCol="0">
            <a:spAutoFit/>
          </a:bodyPr>
          <a:lstStyle/>
          <a:p>
            <a:r>
              <a:rPr lang="en-US" sz="2400" b="1" dirty="0" smtClean="0"/>
              <a:t>GROUNDNUT</a:t>
            </a:r>
            <a:endParaRPr lang="en-IN" sz="2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linds(horizontal)">
                                      <p:cBhvr>
                                        <p:cTn id="12" dur="500"/>
                                        <p:tgtEl>
                                          <p:spTgt spid="3074"/>
                                        </p:tgtEl>
                                      </p:cBhvr>
                                    </p:animEffect>
                                  </p:childTnLst>
                                </p:cTn>
                              </p:par>
                              <p:par>
                                <p:cTn id="13" presetID="3"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blinds(horizontal)">
                                      <p:cBhvr>
                                        <p:cTn id="15" dur="500"/>
                                        <p:tgtEl>
                                          <p:spTgt spid="3076"/>
                                        </p:tgtEl>
                                      </p:cBhvr>
                                    </p:animEffect>
                                  </p:childTnLst>
                                </p:cTn>
                              </p:par>
                              <p:par>
                                <p:cTn id="16" presetID="3" presetClass="entr" presetSubtype="10" fill="hold" nodeType="withEffect">
                                  <p:stCondLst>
                                    <p:cond delay="0"/>
                                  </p:stCondLst>
                                  <p:childTnLst>
                                    <p:set>
                                      <p:cBhvr>
                                        <p:cTn id="17" dur="1" fill="hold">
                                          <p:stCondLst>
                                            <p:cond delay="0"/>
                                          </p:stCondLst>
                                        </p:cTn>
                                        <p:tgtEl>
                                          <p:spTgt spid="3080"/>
                                        </p:tgtEl>
                                        <p:attrNameLst>
                                          <p:attrName>style.visibility</p:attrName>
                                        </p:attrNameLst>
                                      </p:cBhvr>
                                      <p:to>
                                        <p:strVal val="visible"/>
                                      </p:to>
                                    </p:set>
                                    <p:animEffect transition="in" filter="blinds(horizontal)">
                                      <p:cBhvr>
                                        <p:cTn id="18" dur="500"/>
                                        <p:tgtEl>
                                          <p:spTgt spid="3080"/>
                                        </p:tgtEl>
                                      </p:cBhvr>
                                    </p:animEffect>
                                  </p:childTnLst>
                                </p:cTn>
                              </p:par>
                              <p:par>
                                <p:cTn id="19" presetID="3" presetClass="entr" presetSubtype="1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blinds(horizontal)">
                                      <p:cBhvr>
                                        <p:cTn id="21" dur="500"/>
                                        <p:tgtEl>
                                          <p:spTgt spid="307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checkerboard(across)">
                                      <p:cBhvr>
                                        <p:cTn id="2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Honey..</a:t>
            </a:r>
            <a:endParaRPr lang="en-US" dirty="0"/>
          </a:p>
        </p:txBody>
      </p:sp>
      <p:sp>
        <p:nvSpPr>
          <p:cNvPr id="3" name="TextBox 2"/>
          <p:cNvSpPr txBox="1"/>
          <p:nvPr/>
        </p:nvSpPr>
        <p:spPr>
          <a:xfrm>
            <a:off x="533400" y="1981200"/>
            <a:ext cx="3352800" cy="3046988"/>
          </a:xfrm>
          <a:prstGeom prst="rect">
            <a:avLst/>
          </a:prstGeom>
          <a:noFill/>
        </p:spPr>
        <p:txBody>
          <a:bodyPr wrap="square" rtlCol="0">
            <a:spAutoFit/>
          </a:bodyPr>
          <a:lstStyle/>
          <a:p>
            <a:pPr algn="ctr"/>
            <a:r>
              <a:rPr lang="en-US" sz="3200" dirty="0" smtClean="0"/>
              <a:t>Honey is obtained from honey bees. The practice of rearing honeybees for honey is known as apiculture.</a:t>
            </a:r>
            <a:endParaRPr lang="en-US" sz="3200" dirty="0"/>
          </a:p>
        </p:txBody>
      </p:sp>
      <p:pic>
        <p:nvPicPr>
          <p:cNvPr id="4" name="Picture 3" descr="honeypot.jpg"/>
          <p:cNvPicPr>
            <a:picLocks noChangeAspect="1"/>
          </p:cNvPicPr>
          <p:nvPr/>
        </p:nvPicPr>
        <p:blipFill>
          <a:blip r:embed="rId2"/>
          <a:stretch>
            <a:fillRect/>
          </a:stretch>
        </p:blipFill>
        <p:spPr>
          <a:xfrm>
            <a:off x="4648200" y="2133600"/>
            <a:ext cx="3810000" cy="381000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nodules of soya..</a:t>
            </a:r>
            <a:endParaRPr lang="en-US" dirty="0"/>
          </a:p>
        </p:txBody>
      </p:sp>
      <p:pic>
        <p:nvPicPr>
          <p:cNvPr id="3" name="Picture 2" descr="soynod2900-P.jpg"/>
          <p:cNvPicPr>
            <a:picLocks noChangeAspect="1"/>
          </p:cNvPicPr>
          <p:nvPr/>
        </p:nvPicPr>
        <p:blipFill>
          <a:blip r:embed="rId2"/>
          <a:stretch>
            <a:fillRect/>
          </a:stretch>
        </p:blipFill>
        <p:spPr>
          <a:xfrm>
            <a:off x="609600" y="1524000"/>
            <a:ext cx="3389470" cy="5118100"/>
          </a:xfrm>
          <a:prstGeom prst="rect">
            <a:avLst/>
          </a:prstGeom>
          <a:ln>
            <a:noFill/>
          </a:ln>
          <a:effectLst>
            <a:softEdge rad="112500"/>
          </a:effectLst>
        </p:spPr>
      </p:pic>
      <p:pic>
        <p:nvPicPr>
          <p:cNvPr id="4" name="Picture 3" descr="soya nodules.jpg"/>
          <p:cNvPicPr>
            <a:picLocks noChangeAspect="1"/>
          </p:cNvPicPr>
          <p:nvPr/>
        </p:nvPicPr>
        <p:blipFill>
          <a:blip r:embed="rId3"/>
          <a:stretch>
            <a:fillRect/>
          </a:stretch>
        </p:blipFill>
        <p:spPr>
          <a:xfrm>
            <a:off x="4114800" y="2286000"/>
            <a:ext cx="4779264" cy="3852572"/>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flipH="1">
            <a:off x="10644230" y="274638"/>
            <a:ext cx="71438" cy="296842"/>
          </a:xfrm>
        </p:spPr>
        <p:txBody>
          <a:bodyPr>
            <a:normAutofit fontScale="90000"/>
          </a:bodyPr>
          <a:lstStyle/>
          <a:p>
            <a:endParaRPr lang="en-IN" dirty="0"/>
          </a:p>
        </p:txBody>
      </p:sp>
      <p:sp>
        <p:nvSpPr>
          <p:cNvPr id="3" name="Content Placeholder 2"/>
          <p:cNvSpPr>
            <a:spLocks noGrp="1"/>
          </p:cNvSpPr>
          <p:nvPr>
            <p:ph idx="1"/>
          </p:nvPr>
        </p:nvSpPr>
        <p:spPr>
          <a:xfrm flipH="1">
            <a:off x="10287040" y="6000768"/>
            <a:ext cx="1143008" cy="125395"/>
          </a:xfrm>
        </p:spPr>
        <p:txBody>
          <a:bodyPr>
            <a:normAutofit fontScale="25000" lnSpcReduction="20000"/>
          </a:bodyPr>
          <a:lstStyle/>
          <a:p>
            <a:endParaRPr lang="en-IN" dirty="0"/>
          </a:p>
        </p:txBody>
      </p:sp>
      <p:sp>
        <p:nvSpPr>
          <p:cNvPr id="4" name="Rectangle 3"/>
          <p:cNvSpPr/>
          <p:nvPr/>
        </p:nvSpPr>
        <p:spPr>
          <a:xfrm>
            <a:off x="1928794" y="2967335"/>
            <a:ext cx="4857784" cy="1107996"/>
          </a:xfrm>
          <a:prstGeom prst="rect">
            <a:avLst/>
          </a:prstGeom>
          <a:noFill/>
        </p:spPr>
        <p:txBody>
          <a:bodyPr wrap="square" lIns="91440" tIns="45720" rIns="91440" bIns="45720">
            <a:spAutoFit/>
          </a:bodyPr>
          <a:lstStyle/>
          <a:p>
            <a:pPr algn="ctr"/>
            <a:r>
              <a:rPr lang="en-US"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 YOU</a:t>
            </a:r>
            <a:endParaRPr lang="en-US"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t>RABI CROPS </a:t>
            </a:r>
            <a:endParaRPr lang="en-IN" sz="5400" b="1" u="sng" dirty="0"/>
          </a:p>
        </p:txBody>
      </p:sp>
      <p:sp>
        <p:nvSpPr>
          <p:cNvPr id="3" name="Content Placeholder 2"/>
          <p:cNvSpPr>
            <a:spLocks noGrp="1"/>
          </p:cNvSpPr>
          <p:nvPr>
            <p:ph idx="1"/>
          </p:nvPr>
        </p:nvSpPr>
        <p:spPr>
          <a:xfrm>
            <a:off x="2571736" y="2143116"/>
            <a:ext cx="4000528" cy="2428892"/>
          </a:xfrm>
        </p:spPr>
        <p:txBody>
          <a:bodyPr>
            <a:normAutofit fontScale="85000" lnSpcReduction="10000"/>
          </a:bodyPr>
          <a:lstStyle/>
          <a:p>
            <a:r>
              <a:rPr lang="en-US" dirty="0" smtClean="0"/>
              <a:t>They are generally planted in November and harvested in April. Wheat, barley ,pea and gram are examples of </a:t>
            </a:r>
            <a:r>
              <a:rPr lang="en-US" b="1" dirty="0" err="1" smtClean="0"/>
              <a:t>rabi</a:t>
            </a:r>
            <a:r>
              <a:rPr lang="en-US" b="1" dirty="0" smtClean="0"/>
              <a:t> crops</a:t>
            </a:r>
            <a:r>
              <a:rPr lang="en-US" dirty="0" smtClean="0"/>
              <a:t>.</a:t>
            </a:r>
            <a:endParaRPr lang="en-IN" dirty="0" smtClean="0"/>
          </a:p>
          <a:p>
            <a:endParaRPr lang="en-IN" dirty="0"/>
          </a:p>
        </p:txBody>
      </p:sp>
      <p:pic>
        <p:nvPicPr>
          <p:cNvPr id="1026" name="Picture 2" descr="http://www.zeitnews.org/images/stories/storypics/Agriculture/wheat.bmp"/>
          <p:cNvPicPr>
            <a:picLocks noChangeAspect="1" noChangeArrowheads="1"/>
          </p:cNvPicPr>
          <p:nvPr/>
        </p:nvPicPr>
        <p:blipFill>
          <a:blip r:embed="rId3" cstate="print"/>
          <a:srcRect/>
          <a:stretch>
            <a:fillRect/>
          </a:stretch>
        </p:blipFill>
        <p:spPr bwMode="auto">
          <a:xfrm>
            <a:off x="0" y="1214422"/>
            <a:ext cx="2286016" cy="2286016"/>
          </a:xfrm>
          <a:prstGeom prst="rect">
            <a:avLst/>
          </a:prstGeom>
          <a:noFill/>
        </p:spPr>
      </p:pic>
      <p:pic>
        <p:nvPicPr>
          <p:cNvPr id="1028" name="Picture 4" descr="http://www.business-standard.com/newsimgfiles/image/barley.jpg"/>
          <p:cNvPicPr>
            <a:picLocks noChangeAspect="1" noChangeArrowheads="1"/>
          </p:cNvPicPr>
          <p:nvPr/>
        </p:nvPicPr>
        <p:blipFill>
          <a:blip r:embed="rId4" cstate="print"/>
          <a:srcRect/>
          <a:stretch>
            <a:fillRect/>
          </a:stretch>
        </p:blipFill>
        <p:spPr bwMode="auto">
          <a:xfrm>
            <a:off x="0" y="4286256"/>
            <a:ext cx="2571768" cy="1923042"/>
          </a:xfrm>
          <a:prstGeom prst="rect">
            <a:avLst/>
          </a:prstGeom>
          <a:noFill/>
        </p:spPr>
      </p:pic>
      <p:pic>
        <p:nvPicPr>
          <p:cNvPr id="1032" name="Picture 8" descr="http://secondnaturearomatics.com/images/sweet-pea.jpg"/>
          <p:cNvPicPr>
            <a:picLocks noChangeAspect="1" noChangeArrowheads="1"/>
          </p:cNvPicPr>
          <p:nvPr/>
        </p:nvPicPr>
        <p:blipFill>
          <a:blip r:embed="rId5" cstate="print"/>
          <a:srcRect/>
          <a:stretch>
            <a:fillRect/>
          </a:stretch>
        </p:blipFill>
        <p:spPr bwMode="auto">
          <a:xfrm>
            <a:off x="6357950" y="1357298"/>
            <a:ext cx="2421709" cy="2000264"/>
          </a:xfrm>
          <a:prstGeom prst="rect">
            <a:avLst/>
          </a:prstGeom>
          <a:noFill/>
        </p:spPr>
      </p:pic>
      <p:pic>
        <p:nvPicPr>
          <p:cNvPr id="1034" name="Picture 10" descr="http://product-image.tradeindia.com/00093669/b/0/Bengal-Gram.jpg"/>
          <p:cNvPicPr>
            <a:picLocks noChangeAspect="1" noChangeArrowheads="1"/>
          </p:cNvPicPr>
          <p:nvPr/>
        </p:nvPicPr>
        <p:blipFill>
          <a:blip r:embed="rId6" cstate="print"/>
          <a:srcRect/>
          <a:stretch>
            <a:fillRect/>
          </a:stretch>
        </p:blipFill>
        <p:spPr bwMode="auto">
          <a:xfrm>
            <a:off x="6429388" y="4143380"/>
            <a:ext cx="2428860" cy="2143109"/>
          </a:xfrm>
          <a:prstGeom prst="rect">
            <a:avLst/>
          </a:prstGeom>
          <a:noFill/>
        </p:spPr>
      </p:pic>
      <p:sp>
        <p:nvSpPr>
          <p:cNvPr id="9" name="TextBox 8"/>
          <p:cNvSpPr txBox="1"/>
          <p:nvPr/>
        </p:nvSpPr>
        <p:spPr>
          <a:xfrm>
            <a:off x="142844" y="3643314"/>
            <a:ext cx="2071702" cy="461665"/>
          </a:xfrm>
          <a:prstGeom prst="rect">
            <a:avLst/>
          </a:prstGeom>
          <a:noFill/>
        </p:spPr>
        <p:txBody>
          <a:bodyPr wrap="square" rtlCol="0">
            <a:spAutoFit/>
          </a:bodyPr>
          <a:lstStyle/>
          <a:p>
            <a:r>
              <a:rPr lang="en-US" sz="2400" b="1" dirty="0" smtClean="0"/>
              <a:t>     WHEAT</a:t>
            </a:r>
            <a:endParaRPr lang="en-IN" sz="2400" b="1" dirty="0"/>
          </a:p>
        </p:txBody>
      </p:sp>
      <p:sp>
        <p:nvSpPr>
          <p:cNvPr id="10" name="TextBox 9"/>
          <p:cNvSpPr txBox="1"/>
          <p:nvPr/>
        </p:nvSpPr>
        <p:spPr>
          <a:xfrm>
            <a:off x="0" y="6286520"/>
            <a:ext cx="2500298" cy="461665"/>
          </a:xfrm>
          <a:prstGeom prst="rect">
            <a:avLst/>
          </a:prstGeom>
          <a:noFill/>
        </p:spPr>
        <p:txBody>
          <a:bodyPr wrap="square" rtlCol="0">
            <a:spAutoFit/>
          </a:bodyPr>
          <a:lstStyle/>
          <a:p>
            <a:r>
              <a:rPr lang="en-US" sz="2400" b="1" dirty="0" smtClean="0"/>
              <a:t>           BARLEY</a:t>
            </a:r>
            <a:endParaRPr lang="en-IN" sz="2400" b="1" dirty="0"/>
          </a:p>
        </p:txBody>
      </p:sp>
      <p:sp>
        <p:nvSpPr>
          <p:cNvPr id="13" name="TextBox 12"/>
          <p:cNvSpPr txBox="1"/>
          <p:nvPr/>
        </p:nvSpPr>
        <p:spPr>
          <a:xfrm>
            <a:off x="6500826" y="3429000"/>
            <a:ext cx="2143140" cy="461665"/>
          </a:xfrm>
          <a:prstGeom prst="rect">
            <a:avLst/>
          </a:prstGeom>
          <a:noFill/>
        </p:spPr>
        <p:txBody>
          <a:bodyPr wrap="square" rtlCol="0">
            <a:spAutoFit/>
          </a:bodyPr>
          <a:lstStyle/>
          <a:p>
            <a:r>
              <a:rPr lang="en-US" sz="2400" b="1" dirty="0" smtClean="0"/>
              <a:t>           PEA</a:t>
            </a:r>
            <a:endParaRPr lang="en-IN" sz="2400" b="1" dirty="0"/>
          </a:p>
        </p:txBody>
      </p:sp>
      <p:sp>
        <p:nvSpPr>
          <p:cNvPr id="14" name="TextBox 13"/>
          <p:cNvSpPr txBox="1"/>
          <p:nvPr/>
        </p:nvSpPr>
        <p:spPr>
          <a:xfrm>
            <a:off x="6572264" y="6357958"/>
            <a:ext cx="2071702" cy="461665"/>
          </a:xfrm>
          <a:prstGeom prst="rect">
            <a:avLst/>
          </a:prstGeom>
          <a:noFill/>
        </p:spPr>
        <p:txBody>
          <a:bodyPr wrap="square" rtlCol="0">
            <a:spAutoFit/>
          </a:bodyPr>
          <a:lstStyle/>
          <a:p>
            <a:r>
              <a:rPr lang="en-US" sz="2400" b="1" dirty="0" smtClean="0"/>
              <a:t>         GRAM</a:t>
            </a:r>
            <a:endParaRPr lang="en-IN"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2"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blinds(horizontal)">
                                      <p:cBhvr>
                                        <p:cTn id="25" dur="500"/>
                                        <p:tgtEl>
                                          <p:spTgt spid="1028"/>
                                        </p:tgtEl>
                                      </p:cBhvr>
                                    </p:animEffect>
                                  </p:childTnLst>
                                </p:cTn>
                              </p:par>
                              <p:par>
                                <p:cTn id="26" presetID="3" presetClass="entr" presetSubtype="1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blinds(horizontal)">
                                      <p:cBhvr>
                                        <p:cTn id="28" dur="500"/>
                                        <p:tgtEl>
                                          <p:spTgt spid="1026"/>
                                        </p:tgtEl>
                                      </p:cBhvr>
                                    </p:animEffect>
                                  </p:childTnLst>
                                </p:cTn>
                              </p:par>
                              <p:par>
                                <p:cTn id="29" presetID="3" presetClass="entr" presetSubtype="10" fill="hold" nodeType="with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blinds(horizontal)">
                                      <p:cBhvr>
                                        <p:cTn id="31" dur="500"/>
                                        <p:tgtEl>
                                          <p:spTgt spid="1032"/>
                                        </p:tgtEl>
                                      </p:cBhvr>
                                    </p:animEffect>
                                  </p:childTnLst>
                                </p:cTn>
                              </p:par>
                              <p:par>
                                <p:cTn id="32" presetID="3" presetClass="entr" presetSubtype="1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blinds(horizontal)">
                                      <p:cBhvr>
                                        <p:cTn id="34"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224135"/>
          </a:xfrm>
        </p:spPr>
        <p:txBody>
          <a:bodyPr>
            <a:normAutofit/>
          </a:bodyPr>
          <a:lstStyle/>
          <a:p>
            <a:r>
              <a:rPr lang="en-US" sz="5400" b="1" u="sng" dirty="0" smtClean="0">
                <a:latin typeface="Arial Rounded MT Bold" pitchFamily="34" charset="0"/>
              </a:rPr>
              <a:t>Agricultural practices</a:t>
            </a:r>
            <a:endParaRPr lang="en-IN" sz="5400" b="1" u="sng" dirty="0">
              <a:latin typeface="Arial Rounded MT Bold" pitchFamily="34" charset="0"/>
            </a:endParaRPr>
          </a:p>
        </p:txBody>
      </p:sp>
      <p:sp>
        <p:nvSpPr>
          <p:cNvPr id="3" name="Subtitle 2"/>
          <p:cNvSpPr>
            <a:spLocks noGrp="1"/>
          </p:cNvSpPr>
          <p:nvPr>
            <p:ph type="subTitle" idx="1"/>
          </p:nvPr>
        </p:nvSpPr>
        <p:spPr>
          <a:xfrm>
            <a:off x="395536" y="1412776"/>
            <a:ext cx="8280920" cy="4824536"/>
          </a:xfrm>
        </p:spPr>
        <p:txBody>
          <a:bodyPr>
            <a:normAutofit lnSpcReduction="10000"/>
          </a:bodyPr>
          <a:lstStyle/>
          <a:p>
            <a:pPr algn="l"/>
            <a:r>
              <a:rPr lang="en-US" dirty="0" smtClean="0">
                <a:solidFill>
                  <a:schemeClr val="tx1"/>
                </a:solidFill>
              </a:rPr>
              <a:t>1)Soil preparation</a:t>
            </a:r>
          </a:p>
          <a:p>
            <a:pPr algn="l"/>
            <a:r>
              <a:rPr lang="en-US" b="1" dirty="0" smtClean="0">
                <a:solidFill>
                  <a:srgbClr val="002060"/>
                </a:solidFill>
              </a:rPr>
              <a:t>a)Ploughing</a:t>
            </a:r>
          </a:p>
          <a:p>
            <a:pPr algn="l"/>
            <a:r>
              <a:rPr lang="en-US" b="1" dirty="0" smtClean="0">
                <a:solidFill>
                  <a:srgbClr val="002060"/>
                </a:solidFill>
              </a:rPr>
              <a:t>b)Leveling</a:t>
            </a:r>
          </a:p>
          <a:p>
            <a:pPr algn="l"/>
            <a:r>
              <a:rPr lang="en-US" dirty="0" smtClean="0">
                <a:solidFill>
                  <a:schemeClr val="tx1"/>
                </a:solidFill>
              </a:rPr>
              <a:t>2)Selection and sowing of seeds</a:t>
            </a:r>
          </a:p>
          <a:p>
            <a:pPr algn="l"/>
            <a:r>
              <a:rPr lang="en-US" dirty="0" smtClean="0">
                <a:solidFill>
                  <a:schemeClr val="tx1"/>
                </a:solidFill>
              </a:rPr>
              <a:t>3) Adding of manure and </a:t>
            </a:r>
            <a:r>
              <a:rPr lang="en-US" dirty="0" err="1" smtClean="0">
                <a:solidFill>
                  <a:schemeClr val="tx1"/>
                </a:solidFill>
              </a:rPr>
              <a:t>fertillizers</a:t>
            </a:r>
            <a:endParaRPr lang="en-US" dirty="0" smtClean="0">
              <a:solidFill>
                <a:schemeClr val="tx1"/>
              </a:solidFill>
            </a:endParaRPr>
          </a:p>
          <a:p>
            <a:pPr algn="l"/>
            <a:r>
              <a:rPr lang="en-US" dirty="0" smtClean="0">
                <a:solidFill>
                  <a:schemeClr val="tx1"/>
                </a:solidFill>
              </a:rPr>
              <a:t>3)Irrigation (watering of crops)</a:t>
            </a:r>
          </a:p>
          <a:p>
            <a:pPr algn="l"/>
            <a:r>
              <a:rPr lang="en-US" dirty="0" smtClean="0">
                <a:solidFill>
                  <a:schemeClr val="tx1"/>
                </a:solidFill>
              </a:rPr>
              <a:t>4)Weeding and crop protection</a:t>
            </a:r>
          </a:p>
          <a:p>
            <a:pPr algn="l"/>
            <a:r>
              <a:rPr lang="en-US" dirty="0" smtClean="0">
                <a:solidFill>
                  <a:schemeClr val="tx1"/>
                </a:solidFill>
              </a:rPr>
              <a:t>5)Harvesting </a:t>
            </a:r>
          </a:p>
          <a:p>
            <a:pPr algn="l"/>
            <a:r>
              <a:rPr lang="en-US" dirty="0" smtClean="0">
                <a:solidFill>
                  <a:schemeClr val="tx1"/>
                </a:solidFill>
              </a:rPr>
              <a:t>6) Storage</a:t>
            </a:r>
            <a:endParaRPr lang="en-IN" dirty="0">
              <a:solidFill>
                <a:schemeClr val="tx1"/>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p:tgtEl>
                                          <p:spTgt spid="3">
                                            <p:txEl>
                                              <p:pRg st="0" end="0"/>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3">
                                            <p:txEl>
                                              <p:pRg st="0" end="0"/>
                                            </p:txEl>
                                          </p:spTgt>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p:tgtEl>
                                          <p:spTgt spid="3">
                                            <p:txEl>
                                              <p:pRg st="1" end="1"/>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3">
                                            <p:txEl>
                                              <p:pRg st="1" end="1"/>
                                            </p:txEl>
                                          </p:spTgt>
                                        </p:tgtEl>
                                        <p:attrNameLst>
                                          <p:attrName>style.visibility</p:attrName>
                                        </p:attrNameLst>
                                      </p:cBhvr>
                                      <p:to>
                                        <p:strVal val="hidden"/>
                                      </p:to>
                                    </p:set>
                                  </p:childTnLst>
                                </p:cTn>
                              </p:par>
                              <p:par>
                                <p:cTn id="23" presetID="2" presetClass="exit" presetSubtype="4" fill="hold" nodeType="withEffect">
                                  <p:stCondLst>
                                    <p:cond delay="0"/>
                                  </p:stCondLst>
                                  <p:childTnLst>
                                    <p:anim calcmode="lin" valueType="num">
                                      <p:cBhvr additive="base">
                                        <p:cTn id="2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2" end="2"/>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2" end="2"/>
                                            </p:txEl>
                                          </p:spTgt>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p:tgtEl>
                                          <p:spTgt spid="3">
                                            <p:txEl>
                                              <p:pRg st="3" end="3"/>
                                            </p:txEl>
                                          </p:spTgt>
                                        </p:tgtEl>
                                        <p:attrNameLst>
                                          <p:attrName>ppt_y</p:attrName>
                                        </p:attrNameLst>
                                      </p:cBhvr>
                                      <p:tavLst>
                                        <p:tav tm="0">
                                          <p:val>
                                            <p:strVal val="ppt_y"/>
                                          </p:val>
                                        </p:tav>
                                        <p:tav tm="100000">
                                          <p:val>
                                            <p:strVal val="1+ppt_h/2"/>
                                          </p:val>
                                        </p:tav>
                                      </p:tavLst>
                                    </p:anim>
                                    <p:set>
                                      <p:cBhvr>
                                        <p:cTn id="30" dur="1" fill="hold">
                                          <p:stCondLst>
                                            <p:cond delay="499"/>
                                          </p:stCondLst>
                                        </p:cTn>
                                        <p:tgtEl>
                                          <p:spTgt spid="3">
                                            <p:txEl>
                                              <p:pRg st="3" end="3"/>
                                            </p:txEl>
                                          </p:spTgt>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p:tgtEl>
                                          <p:spTgt spid="3">
                                            <p:txEl>
                                              <p:pRg st="4" end="4"/>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3">
                                            <p:txEl>
                                              <p:pRg st="4" end="4"/>
                                            </p:txEl>
                                          </p:spTgt>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5" end="5"/>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5" end="5"/>
                                            </p:txEl>
                                          </p:spTgt>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p:tgtEl>
                                          <p:spTgt spid="3">
                                            <p:txEl>
                                              <p:pRg st="6" end="6"/>
                                            </p:txEl>
                                          </p:spTgt>
                                        </p:tgtEl>
                                        <p:attrNameLst>
                                          <p:attrName>ppt_y</p:attrName>
                                        </p:attrNameLst>
                                      </p:cBhvr>
                                      <p:tavLst>
                                        <p:tav tm="0">
                                          <p:val>
                                            <p:strVal val="ppt_y"/>
                                          </p:val>
                                        </p:tav>
                                        <p:tav tm="100000">
                                          <p:val>
                                            <p:strVal val="1+ppt_h/2"/>
                                          </p:val>
                                        </p:tav>
                                      </p:tavLst>
                                    </p:anim>
                                    <p:set>
                                      <p:cBhvr>
                                        <p:cTn id="42" dur="1" fill="hold">
                                          <p:stCondLst>
                                            <p:cond delay="499"/>
                                          </p:stCondLst>
                                        </p:cTn>
                                        <p:tgtEl>
                                          <p:spTgt spid="3">
                                            <p:txEl>
                                              <p:pRg st="6" end="6"/>
                                            </p:txEl>
                                          </p:spTgt>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p:tgtEl>
                                          <p:spTgt spid="3">
                                            <p:txEl>
                                              <p:pRg st="7" end="7"/>
                                            </p:txEl>
                                          </p:spTgt>
                                        </p:tgtEl>
                                        <p:attrNameLst>
                                          <p:attrName>ppt_y</p:attrName>
                                        </p:attrNameLst>
                                      </p:cBhvr>
                                      <p:tavLst>
                                        <p:tav tm="0">
                                          <p:val>
                                            <p:strVal val="ppt_y"/>
                                          </p:val>
                                        </p:tav>
                                        <p:tav tm="100000">
                                          <p:val>
                                            <p:strVal val="1+ppt_h/2"/>
                                          </p:val>
                                        </p:tav>
                                      </p:tavLst>
                                    </p:anim>
                                    <p:set>
                                      <p:cBhvr>
                                        <p:cTn id="46" dur="1" fill="hold">
                                          <p:stCondLst>
                                            <p:cond delay="499"/>
                                          </p:stCondLst>
                                        </p:cTn>
                                        <p:tgtEl>
                                          <p:spTgt spid="3">
                                            <p:txEl>
                                              <p:pRg st="7" end="7"/>
                                            </p:txEl>
                                          </p:spTgt>
                                        </p:tgtEl>
                                        <p:attrNameLst>
                                          <p:attrName>style.visibility</p:attrName>
                                        </p:attrNameLst>
                                      </p:cBhvr>
                                      <p:to>
                                        <p:strVal val="hidden"/>
                                      </p:to>
                                    </p:set>
                                  </p:childTnLst>
                                </p:cTn>
                              </p:par>
                              <p:par>
                                <p:cTn id="47" presetID="2" presetClass="exit" presetSubtype="4" fill="hold" nodeType="withEffect">
                                  <p:stCondLst>
                                    <p:cond delay="0"/>
                                  </p:stCondLst>
                                  <p:childTnLst>
                                    <p:anim calcmode="lin" valueType="num">
                                      <p:cBhvr additive="base">
                                        <p:cTn id="48" dur="500"/>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8" end="8"/>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762000" y="838200"/>
            <a:ext cx="5633786" cy="1107996"/>
          </a:xfrm>
          <a:prstGeom prst="rect">
            <a:avLst/>
          </a:prstGeom>
          <a:noFill/>
        </p:spPr>
        <p:txBody>
          <a:bodyPr wrap="none" lIns="91440" tIns="45720" rIns="91440" bIns="45720">
            <a:spAutoFit/>
          </a:bodyPr>
          <a:lstStyle/>
          <a:p>
            <a:pPr algn="ctr"/>
            <a:r>
              <a:rPr lang="en-US" sz="6600" b="0" cap="none" spc="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Calibri" pitchFamily="34" charset="0"/>
                <a:cs typeface="Calibri" pitchFamily="34" charset="0"/>
              </a:rPr>
              <a:t>Soil Preparation</a:t>
            </a:r>
            <a:endParaRPr lang="en-US" sz="6600" b="0" cap="none" spc="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Calibri" pitchFamily="34" charset="0"/>
              <a:cs typeface="Calibri" pitchFamily="34" charset="0"/>
            </a:endParaRPr>
          </a:p>
        </p:txBody>
      </p:sp>
      <p:sp>
        <p:nvSpPr>
          <p:cNvPr id="5" name="Rectangle 4"/>
          <p:cNvSpPr/>
          <p:nvPr/>
        </p:nvSpPr>
        <p:spPr>
          <a:xfrm>
            <a:off x="0" y="4286256"/>
            <a:ext cx="8763000" cy="2357454"/>
          </a:xfrm>
          <a:prstGeom prst="rect">
            <a:avLst/>
          </a:prstGeom>
          <a:noFill/>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Soil preparation involves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ploughing</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 ,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levelling</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 and applying </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fertilizers. This step readies the soil for crop plantation  </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4">
                                            <p:txEl>
                                              <p:pRg st="0" end="0"/>
                                            </p:txEl>
                                          </p:spTgt>
                                        </p:tgtEl>
                                      </p:cBhvr>
                                      <p:to x="80000" y="100000"/>
                                    </p:animScale>
                                    <p:anim by="(#ppt_w*0.10)" calcmode="lin" valueType="num">
                                      <p:cBhvr>
                                        <p:cTn id="7" dur="250" autoRev="1" fill="hold">
                                          <p:stCondLst>
                                            <p:cond delay="0"/>
                                          </p:stCondLst>
                                        </p:cTn>
                                        <p:tgtEl>
                                          <p:spTgt spid="4">
                                            <p:txEl>
                                              <p:pRg st="0" end="0"/>
                                            </p:txEl>
                                          </p:spTgt>
                                        </p:tgtEl>
                                        <p:attrNameLst>
                                          <p:attrName>ppt_x</p:attrName>
                                        </p:attrNameLst>
                                      </p:cBhvr>
                                    </p:anim>
                                    <p:anim by="(-#ppt_w*0.10)" calcmode="lin" valueType="num">
                                      <p:cBhvr>
                                        <p:cTn id="8" dur="250" autoRev="1" fill="hold">
                                          <p:stCondLst>
                                            <p:cond delay="0"/>
                                          </p:stCondLst>
                                        </p:cTn>
                                        <p:tgtEl>
                                          <p:spTgt spid="4">
                                            <p:txEl>
                                              <p:pRg st="0" end="0"/>
                                            </p:txEl>
                                          </p:spTgt>
                                        </p:tgtEl>
                                        <p:attrNameLst>
                                          <p:attrName>ppt_y</p:attrName>
                                        </p:attrNameLst>
                                      </p:cBhvr>
                                    </p:anim>
                                    <p:animRot by="-480000">
                                      <p:cBhvr>
                                        <p:cTn id="9" dur="250" autoRev="1" fill="hold">
                                          <p:stCondLst>
                                            <p:cond delay="0"/>
                                          </p:stCondLst>
                                        </p:cTn>
                                        <p:tgtEl>
                                          <p:spTgt spid="4">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edge">
                                      <p:cBhvr>
                                        <p:cTn id="14"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9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4800600" y="214290"/>
            <a:ext cx="4102405"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en-US" sz="54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Ploughing</a:t>
            </a: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Rectangle 5"/>
          <p:cNvSpPr/>
          <p:nvPr/>
        </p:nvSpPr>
        <p:spPr>
          <a:xfrm>
            <a:off x="214282" y="3571876"/>
            <a:ext cx="8929718" cy="3046988"/>
          </a:xfrm>
          <a:prstGeom prst="rect">
            <a:avLst/>
          </a:prstGeom>
          <a:noFill/>
        </p:spPr>
        <p:txBody>
          <a:bodyPr wrap="square" lIns="91440" tIns="45720" rIns="91440" bIns="45720">
            <a:spAutoFit/>
          </a:bodyPr>
          <a:lstStyle/>
          <a:p>
            <a:r>
              <a:rPr lang="en-US"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The process of loosening and turning</a:t>
            </a:r>
          </a:p>
          <a:p>
            <a:r>
              <a:rPr lang="en-US"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the </a:t>
            </a:r>
            <a:r>
              <a:rPr lang="en-US"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soil upside down </a:t>
            </a:r>
            <a:r>
              <a:rPr lang="en-US"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is called </a:t>
            </a:r>
            <a:r>
              <a:rPr lang="en-US" sz="48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ploughing</a:t>
            </a:r>
            <a:r>
              <a:rPr lang="en-US"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 or tilling.   </a:t>
            </a:r>
            <a:endParaRPr lang="en-US" sz="48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from="(-#ppt_w/2)" to="(#ppt_x)" calcmode="lin" valueType="num">
                                      <p:cBhvr>
                                        <p:cTn id="14" dur="600" fill="hold">
                                          <p:stCondLst>
                                            <p:cond delay="0"/>
                                          </p:stCondLst>
                                        </p:cTn>
                                        <p:tgtEl>
                                          <p:spTgt spid="6"/>
                                        </p:tgtEl>
                                        <p:attrNameLst>
                                          <p:attrName>ppt_x</p:attrName>
                                        </p:attrNameLst>
                                      </p:cBhvr>
                                    </p:anim>
                                    <p:anim from="0" to="-1.0" calcmode="lin" valueType="num">
                                      <p:cBhvr>
                                        <p:cTn id="15" dur="200" decel="50000" autoRev="1" fill="hold">
                                          <p:stCondLst>
                                            <p:cond delay="600"/>
                                          </p:stCondLst>
                                        </p:cTn>
                                        <p:tgtEl>
                                          <p:spTgt spid="6"/>
                                        </p:tgtEl>
                                        <p:attrNameLst>
                                          <p:attrName>xshear</p:attrName>
                                        </p:attrNameLst>
                                      </p:cBhvr>
                                    </p:anim>
                                    <p:animScale>
                                      <p:cBhvr>
                                        <p:cTn id="16" dur="200" decel="100000" autoRev="1" fill="hold">
                                          <p:stCondLst>
                                            <p:cond delay="600"/>
                                          </p:stCondLst>
                                        </p:cTn>
                                        <p:tgtEl>
                                          <p:spTgt spid="6"/>
                                        </p:tgtEl>
                                      </p:cBhvr>
                                      <p:from x="100000" y="100000"/>
                                      <p:to x="80000" y="100000"/>
                                    </p:animScale>
                                    <p:anim by="(#ppt_h/3+#ppt_w*0.1)" calcmode="lin" valueType="num">
                                      <p:cBhvr additive="sum">
                                        <p:cTn id="17"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9000"/>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1500166" y="285728"/>
            <a:ext cx="6705600" cy="1323439"/>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80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rPr>
              <a:t>Levelling</a:t>
            </a:r>
            <a:endParaRPr lang="en-US" sz="8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228600" y="1752600"/>
            <a:ext cx="8915400" cy="535531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Even after </a:t>
            </a:r>
            <a:r>
              <a:rPr lang="en-US" sz="48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ploughing</a:t>
            </a:r>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big</a:t>
            </a:r>
          </a:p>
          <a:p>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Lumps of soil may remain</a:t>
            </a:r>
          </a:p>
          <a:p>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 the field . These are crushed using wooden or iron planks called </a:t>
            </a:r>
            <a:r>
              <a:rPr lang="en-US" sz="48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levellers</a:t>
            </a:r>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This process </a:t>
            </a:r>
            <a:endPar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is called</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levelling</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0" presetClass="emph" presetSubtype="0" fill="hold" grpId="0" nodeType="clickEffect">
                                  <p:stCondLst>
                                    <p:cond delay="0"/>
                                  </p:stCondLst>
                                  <p:iterate type="lt">
                                    <p:tmPct val="10000"/>
                                  </p:iterate>
                                  <p:childTnLst>
                                    <p:set>
                                      <p:cBhvr override="childStyle">
                                        <p:cTn id="14" dur="250" autoRev="1" fill="hold"/>
                                        <p:tgtEl>
                                          <p:spTgt spid="5"/>
                                        </p:tgtEl>
                                        <p:attrNameLst>
                                          <p:attrName>style.color</p:attrName>
                                        </p:attrNameLst>
                                      </p:cBhvr>
                                      <p:to>
                                        <p:clrVal>
                                          <a:schemeClr val="accent2"/>
                                        </p:clrVal>
                                      </p:to>
                                    </p:set>
                                    <p:set>
                                      <p:cBhvr>
                                        <p:cTn id="15" dur="250" autoRev="1" fill="hold"/>
                                        <p:tgtEl>
                                          <p:spTgt spid="5"/>
                                        </p:tgtEl>
                                        <p:attrNameLst>
                                          <p:attrName>fillcolor</p:attrName>
                                        </p:attrNameLst>
                                      </p:cBhvr>
                                      <p:to>
                                        <p:clrVal>
                                          <a:schemeClr val="accent2"/>
                                        </p:clrVal>
                                      </p:to>
                                    </p:set>
                                    <p:set>
                                      <p:cBhvr>
                                        <p:cTn id="16" dur="250" autoRev="1"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Solstice">
  <a:themeElements>
    <a:clrScheme name="Custom 1">
      <a:dk1>
        <a:sysClr val="windowText" lastClr="000000"/>
      </a:dk1>
      <a:lt1>
        <a:sysClr val="window" lastClr="FFFFFF"/>
      </a:lt1>
      <a:dk2>
        <a:srgbClr val="4F271C"/>
      </a:dk2>
      <a:lt2>
        <a:srgbClr val="E7DEC9"/>
      </a:lt2>
      <a:accent1>
        <a:srgbClr val="3891A7"/>
      </a:accent1>
      <a:accent2>
        <a:srgbClr val="E07B7C"/>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FFFF00"/>
    </a:hlink>
    <a:folHlink>
      <a:srgbClr val="96A9A9"/>
    </a:folHlink>
  </a:clrScheme>
</a:themeOverride>
</file>

<file path=ppt/theme/themeOverride4.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5.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otalTime>186</TotalTime>
  <Words>1192</Words>
  <Application>Microsoft Office PowerPoint</Application>
  <PresentationFormat>On-screen Show (4:3)</PresentationFormat>
  <Paragraphs>127</Paragraphs>
  <Slides>42</Slides>
  <Notes>2</Notes>
  <HiddenSlides>0</HiddenSlides>
  <MMClips>0</MMClips>
  <ScaleCrop>false</ScaleCrop>
  <HeadingPairs>
    <vt:vector size="4" baseType="variant">
      <vt:variant>
        <vt:lpstr>Theme</vt:lpstr>
      </vt:variant>
      <vt:variant>
        <vt:i4>9</vt:i4>
      </vt:variant>
      <vt:variant>
        <vt:lpstr>Slide Titles</vt:lpstr>
      </vt:variant>
      <vt:variant>
        <vt:i4>42</vt:i4>
      </vt:variant>
    </vt:vector>
  </HeadingPairs>
  <TitlesOfParts>
    <vt:vector size="51" baseType="lpstr">
      <vt:lpstr>Office Theme</vt:lpstr>
      <vt:lpstr>Foundry</vt:lpstr>
      <vt:lpstr>Oriel</vt:lpstr>
      <vt:lpstr>Solstice</vt:lpstr>
      <vt:lpstr>Default Design</vt:lpstr>
      <vt:lpstr>Metro</vt:lpstr>
      <vt:lpstr>Apex</vt:lpstr>
      <vt:lpstr>1_Office Theme</vt:lpstr>
      <vt:lpstr>2_Default Design</vt:lpstr>
      <vt:lpstr>CROP PRODUCTION AND MANAGEMENT</vt:lpstr>
      <vt:lpstr>Agriculture</vt:lpstr>
      <vt:lpstr>Crops</vt:lpstr>
      <vt:lpstr>KHARIF CROPS</vt:lpstr>
      <vt:lpstr>RABI CROPS </vt:lpstr>
      <vt:lpstr>Agricultural practices</vt:lpstr>
      <vt:lpstr>Slide 7</vt:lpstr>
      <vt:lpstr>Slide 8</vt:lpstr>
      <vt:lpstr>Slide 9</vt:lpstr>
      <vt:lpstr>Slide 10</vt:lpstr>
      <vt:lpstr>Slide 11</vt:lpstr>
      <vt:lpstr>Slide 12</vt:lpstr>
      <vt:lpstr>Slide 13</vt:lpstr>
      <vt:lpstr>Slide 14</vt:lpstr>
      <vt:lpstr>Slide 15</vt:lpstr>
      <vt:lpstr>Slide 16</vt:lpstr>
      <vt:lpstr>TRADITIONAL METHODS </vt:lpstr>
      <vt:lpstr>      MODERN METHODS </vt:lpstr>
      <vt:lpstr>       WATERLOGGING</vt:lpstr>
      <vt:lpstr>          WEEDING </vt:lpstr>
      <vt:lpstr>STORAGE </vt:lpstr>
      <vt:lpstr>Slide 22</vt:lpstr>
      <vt:lpstr>Increasing crop yield </vt:lpstr>
      <vt:lpstr>Mixed Cultivation</vt:lpstr>
      <vt:lpstr>Slide 25</vt:lpstr>
      <vt:lpstr>Slide 26</vt:lpstr>
      <vt:lpstr>Slide 27</vt:lpstr>
      <vt:lpstr>Slide 28</vt:lpstr>
      <vt:lpstr>Slide 29</vt:lpstr>
      <vt:lpstr>Slide 30</vt:lpstr>
      <vt:lpstr>Slide 31</vt:lpstr>
      <vt:lpstr>Nitrogen Fixation</vt:lpstr>
      <vt:lpstr>Sources</vt:lpstr>
      <vt:lpstr>Slide 34</vt:lpstr>
      <vt:lpstr>    FOOD FROM ANIMALS</vt:lpstr>
      <vt:lpstr>Animal husbandary</vt:lpstr>
      <vt:lpstr>Milk..</vt:lpstr>
      <vt:lpstr>Meat..</vt:lpstr>
      <vt:lpstr>Eggs..</vt:lpstr>
      <vt:lpstr>Honey..</vt:lpstr>
      <vt:lpstr>Root nodules of soya..</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Crop pro</dc:title>
  <dc:creator>Samyak jain</dc:creator>
  <cp:lastModifiedBy>N K Sinha</cp:lastModifiedBy>
  <cp:revision>36</cp:revision>
  <dcterms:created xsi:type="dcterms:W3CDTF">2012-05-14T12:07:17Z</dcterms:created>
  <dcterms:modified xsi:type="dcterms:W3CDTF">2020-03-29T12:34:50Z</dcterms:modified>
</cp:coreProperties>
</file>